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7" r:id="rId16"/>
    <p:sldId id="272" r:id="rId17"/>
    <p:sldId id="273" r:id="rId18"/>
    <p:sldId id="274" r:id="rId19"/>
    <p:sldId id="275" r:id="rId20"/>
    <p:sldId id="276" r:id="rId21"/>
  </p:sldIdLst>
  <p:sldSz cx="9144000" cy="6858000" type="screen4x3"/>
  <p:notesSz cx="6669088"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750" autoAdjust="0"/>
  </p:normalViewPr>
  <p:slideViewPr>
    <p:cSldViewPr>
      <p:cViewPr varScale="1">
        <p:scale>
          <a:sx n="84" d="100"/>
          <a:sy n="84" d="100"/>
        </p:scale>
        <p:origin x="-2382" y="-84"/>
      </p:cViewPr>
      <p:guideLst>
        <p:guide orient="horz" pos="2160"/>
        <p:guide pos="2880"/>
      </p:guideLst>
    </p:cSldViewPr>
  </p:slideViewPr>
  <p:notesTextViewPr>
    <p:cViewPr>
      <p:scale>
        <a:sx n="1" d="1"/>
        <a:sy n="1" d="1"/>
      </p:scale>
      <p:origin x="0" y="0"/>
    </p:cViewPr>
  </p:notesTextViewPr>
  <p:notesViewPr>
    <p:cSldViewPr>
      <p:cViewPr varScale="1">
        <p:scale>
          <a:sx n="79" d="100"/>
          <a:sy n="79" d="100"/>
        </p:scale>
        <p:origin x="-2130" y="-8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n-US"/>
          </a:p>
        </p:txBody>
      </p:sp>
      <p:sp>
        <p:nvSpPr>
          <p:cNvPr id="18435" name="Rectangle 3"/>
          <p:cNvSpPr>
            <a:spLocks noGrp="1" noChangeArrowheads="1"/>
          </p:cNvSpPr>
          <p:nvPr>
            <p:ph type="dt" idx="1"/>
          </p:nvPr>
        </p:nvSpPr>
        <p:spPr bwMode="auto">
          <a:xfrm>
            <a:off x="377825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B9E50FC-1C75-4B1D-9561-A03D97D3C808}" type="datetimeFigureOut">
              <a:rPr lang="en-US"/>
              <a:pPr>
                <a:defRPr/>
              </a:pPr>
              <a:t>4/29/2011</a:t>
            </a:fld>
            <a:endParaRPr lang="en-US"/>
          </a:p>
        </p:txBody>
      </p:sp>
      <p:sp>
        <p:nvSpPr>
          <p:cNvPr id="13316"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66750" y="4716463"/>
            <a:ext cx="53355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8438"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n-US"/>
          </a:p>
        </p:txBody>
      </p:sp>
      <p:sp>
        <p:nvSpPr>
          <p:cNvPr id="18439" name="Rectangle 7"/>
          <p:cNvSpPr>
            <a:spLocks noGrp="1" noChangeArrowheads="1"/>
          </p:cNvSpPr>
          <p:nvPr>
            <p:ph type="sldNum" sz="quarter" idx="5"/>
          </p:nvPr>
        </p:nvSpPr>
        <p:spPr bwMode="auto">
          <a:xfrm>
            <a:off x="377825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5CD394F-620A-42EC-A247-E6BD1E79A3E3}" type="slidenum">
              <a:rPr lang="en-US"/>
              <a:pPr>
                <a:defRPr/>
              </a:pPr>
              <a:t>‹#›</a:t>
            </a:fld>
            <a:endParaRPr lang="en-US"/>
          </a:p>
        </p:txBody>
      </p:sp>
    </p:spTree>
    <p:extLst>
      <p:ext uri="{BB962C8B-B14F-4D97-AF65-F5344CB8AC3E}">
        <p14:creationId xmlns:p14="http://schemas.microsoft.com/office/powerpoint/2010/main" val="34043691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lnSpc>
                <a:spcPct val="80000"/>
              </a:lnSpc>
              <a:spcBef>
                <a:spcPct val="20000"/>
              </a:spcBef>
              <a:buClr>
                <a:srgbClr val="006699"/>
              </a:buClr>
              <a:buFont typeface="Wingdings" pitchFamily="2" charset="2"/>
              <a:buChar char="§"/>
            </a:pPr>
            <a:fld id="{D4C60F1D-8474-4CB5-AF4A-CA0E1DE358D0}" type="slidenum">
              <a:rPr lang="en-GB" altLang="ja-JP" sz="1200">
                <a:latin typeface="Times New Roman" pitchFamily="18" charset="0"/>
                <a:cs typeface="ＭＳ Ｐゴシック"/>
              </a:rPr>
              <a:pPr algn="r">
                <a:lnSpc>
                  <a:spcPct val="80000"/>
                </a:lnSpc>
                <a:spcBef>
                  <a:spcPct val="20000"/>
                </a:spcBef>
                <a:buClr>
                  <a:srgbClr val="006699"/>
                </a:buClr>
                <a:buFont typeface="Wingdings" pitchFamily="2" charset="2"/>
                <a:buChar char="§"/>
              </a:pPr>
              <a:t>1</a:t>
            </a:fld>
            <a:endParaRPr lang="en-GB" altLang="ja-JP" sz="1200">
              <a:latin typeface="Times New Roman" pitchFamily="18" charset="0"/>
              <a:cs typeface="ＭＳ Ｐゴシック"/>
            </a:endParaRPr>
          </a:p>
        </p:txBody>
      </p:sp>
      <p:sp>
        <p:nvSpPr>
          <p:cNvPr id="15362" name="Rectangle 2"/>
          <p:cNvSpPr>
            <a:spLocks noGrp="1" noRot="1" noChangeAspect="1" noChangeArrowheads="1" noTextEdit="1"/>
          </p:cNvSpPr>
          <p:nvPr>
            <p:ph type="sldImg"/>
          </p:nvPr>
        </p:nvSpPr>
        <p:spPr>
          <a:xfrm>
            <a:off x="863600" y="750888"/>
            <a:ext cx="4946650" cy="3709987"/>
          </a:xfrm>
          <a:ln/>
        </p:spPr>
      </p:sp>
      <p:sp>
        <p:nvSpPr>
          <p:cNvPr id="15363" name="Rectangle 3"/>
          <p:cNvSpPr>
            <a:spLocks noGrp="1" noChangeArrowheads="1"/>
          </p:cNvSpPr>
          <p:nvPr>
            <p:ph type="body" idx="1"/>
          </p:nvPr>
        </p:nvSpPr>
        <p:spPr>
          <a:xfrm>
            <a:off x="889000" y="4716463"/>
            <a:ext cx="4891088" cy="4467225"/>
          </a:xfrm>
          <a:noFill/>
          <a:ln/>
        </p:spPr>
        <p:txBody>
          <a:bodyPr lIns="89730" tIns="44865" rIns="89730" bIns="44865"/>
          <a:lstStyle/>
          <a:p>
            <a:pPr eaLnBrk="1" hangingPunct="1"/>
            <a:r>
              <a:rPr lang="en-CA" altLang="ja-JP" smtClean="0">
                <a:cs typeface="ＭＳ Ｐゴシック"/>
              </a:rPr>
              <a:t>Notes:</a:t>
            </a:r>
          </a:p>
          <a:p>
            <a:pPr eaLnBrk="1" hangingPunct="1"/>
            <a:r>
              <a:rPr lang="en-CA" altLang="ja-JP" smtClean="0">
                <a:cs typeface="ＭＳ Ｐゴシック"/>
              </a:rPr>
              <a:t>- If appropriate, insert &lt;&lt;Welcome&gt; in the local language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p:spPr>
        <p:txBody>
          <a:bodyPr/>
          <a:lstStyle/>
          <a:p>
            <a:endParaRPr lang="en-GB" smtClean="0"/>
          </a:p>
        </p:txBody>
      </p:sp>
      <p:sp>
        <p:nvSpPr>
          <p:cNvPr id="37891" name="Slide Number Placeholder 3"/>
          <p:cNvSpPr>
            <a:spLocks noGrp="1"/>
          </p:cNvSpPr>
          <p:nvPr>
            <p:ph type="sldNum" sz="quarter" idx="5"/>
          </p:nvPr>
        </p:nvSpPr>
        <p:spPr>
          <a:noFill/>
        </p:spPr>
        <p:txBody>
          <a:bodyPr/>
          <a:lstStyle/>
          <a:p>
            <a:fld id="{9B8557FE-BC56-466E-AFBB-F1B2BE3049E1}"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noTextEdit="1"/>
          </p:cNvSpPr>
          <p:nvPr>
            <p:ph type="sldImg"/>
          </p:nvPr>
        </p:nvSpPr>
        <p:spPr>
          <a:xfrm>
            <a:off x="850900" y="744538"/>
            <a:ext cx="4964113" cy="3722687"/>
          </a:xfrm>
          <a:ln/>
        </p:spPr>
      </p:sp>
      <p:sp>
        <p:nvSpPr>
          <p:cNvPr id="39938" name="Notes Placeholder 2"/>
          <p:cNvSpPr>
            <a:spLocks noGrp="1"/>
          </p:cNvSpPr>
          <p:nvPr>
            <p:ph type="body" idx="1"/>
          </p:nvPr>
        </p:nvSpPr>
        <p:spPr>
          <a:xfrm>
            <a:off x="889000" y="4716463"/>
            <a:ext cx="4891088" cy="4467225"/>
          </a:xfrm>
          <a:noFill/>
          <a:ln/>
        </p:spPr>
        <p:txBody>
          <a:bodyPr/>
          <a:lstStyle/>
          <a:p>
            <a:pPr eaLnBrk="1" hangingPunct="1"/>
            <a:endParaRPr lang="en-CA" smtClean="0"/>
          </a:p>
        </p:txBody>
      </p:sp>
      <p:sp>
        <p:nvSpPr>
          <p:cNvPr id="39939" name="Slide Number Placeholder 3"/>
          <p:cNvSpPr txBox="1">
            <a:spLocks noGrp="1"/>
          </p:cNvSpPr>
          <p:nvPr/>
        </p:nvSpPr>
        <p:spPr bwMode="auto">
          <a:xfrm>
            <a:off x="3779838" y="9429750"/>
            <a:ext cx="2889250" cy="498475"/>
          </a:xfrm>
          <a:prstGeom prst="rect">
            <a:avLst/>
          </a:prstGeom>
          <a:noFill/>
          <a:ln w="9525">
            <a:noFill/>
            <a:miter lim="800000"/>
            <a:headEnd/>
            <a:tailEnd/>
          </a:ln>
        </p:spPr>
        <p:txBody>
          <a:bodyPr anchor="b"/>
          <a:lstStyle/>
          <a:p>
            <a:pPr algn="r"/>
            <a:fld id="{A7C3DFEE-8E54-45D4-891F-5C7283DB9674}" type="slidenum">
              <a:rPr lang="en-GB" sz="1200">
                <a:latin typeface="Times New Roman" pitchFamily="18" charset="0"/>
              </a:rPr>
              <a:pPr algn="r"/>
              <a:t>11</a:t>
            </a:fld>
            <a:endParaRPr lang="en-GB" sz="120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txBox="1">
            <a:spLocks noGrp="1" noChangeArrowheads="1"/>
          </p:cNvSpPr>
          <p:nvPr/>
        </p:nvSpPr>
        <p:spPr bwMode="auto">
          <a:xfrm>
            <a:off x="3776663" y="9428163"/>
            <a:ext cx="2890837" cy="498475"/>
          </a:xfrm>
          <a:prstGeom prst="rect">
            <a:avLst/>
          </a:prstGeom>
          <a:noFill/>
          <a:ln w="9525">
            <a:noFill/>
            <a:miter lim="800000"/>
            <a:headEnd/>
            <a:tailEnd/>
          </a:ln>
        </p:spPr>
        <p:txBody>
          <a:bodyPr anchor="b"/>
          <a:lstStyle/>
          <a:p>
            <a:pPr algn="r">
              <a:lnSpc>
                <a:spcPct val="80000"/>
              </a:lnSpc>
              <a:spcBef>
                <a:spcPct val="20000"/>
              </a:spcBef>
              <a:buClr>
                <a:srgbClr val="006699"/>
              </a:buClr>
              <a:buFont typeface="Wingdings" pitchFamily="2" charset="2"/>
              <a:buChar char="§"/>
            </a:pPr>
            <a:fld id="{1468A626-D0E3-489E-A206-98939538A3DB}" type="slidenum">
              <a:rPr lang="en-US" altLang="ja-JP" sz="1200">
                <a:cs typeface="Arial" charset="0"/>
              </a:rPr>
              <a:pPr algn="r">
                <a:lnSpc>
                  <a:spcPct val="80000"/>
                </a:lnSpc>
                <a:spcBef>
                  <a:spcPct val="20000"/>
                </a:spcBef>
                <a:buClr>
                  <a:srgbClr val="006699"/>
                </a:buClr>
                <a:buFont typeface="Wingdings" pitchFamily="2" charset="2"/>
                <a:buChar char="§"/>
              </a:pPr>
              <a:t>13</a:t>
            </a:fld>
            <a:endParaRPr lang="en-US" altLang="ja-JP" sz="1200">
              <a:cs typeface="Arial" charset="0"/>
            </a:endParaRPr>
          </a:p>
        </p:txBody>
      </p:sp>
      <p:sp>
        <p:nvSpPr>
          <p:cNvPr id="44034" name="Rectangle 2"/>
          <p:cNvSpPr>
            <a:spLocks noGrp="1" noRot="1" noChangeAspect="1" noChangeArrowheads="1" noTextEdit="1"/>
          </p:cNvSpPr>
          <p:nvPr>
            <p:ph type="sldImg"/>
          </p:nvPr>
        </p:nvSpPr>
        <p:spPr>
          <a:xfrm>
            <a:off x="695325" y="273050"/>
            <a:ext cx="4964113" cy="3722688"/>
          </a:xfrm>
          <a:ln/>
        </p:spPr>
      </p:sp>
      <p:sp>
        <p:nvSpPr>
          <p:cNvPr id="44036" name="Rectangle 3"/>
          <p:cNvSpPr>
            <a:spLocks noGrp="1" noChangeArrowheads="1"/>
          </p:cNvSpPr>
          <p:nvPr>
            <p:ph type="body" idx="1"/>
          </p:nvPr>
        </p:nvSpPr>
        <p:spPr>
          <a:xfrm>
            <a:off x="393700" y="4338638"/>
            <a:ext cx="5741988" cy="5089525"/>
          </a:xfrm>
          <a:ln/>
        </p:spPr>
        <p:txBody>
          <a:bodyPr/>
          <a:lstStyle/>
          <a:p>
            <a:pPr marL="152400" indent="-152400" eaLnBrk="1" hangingPunct="1">
              <a:lnSpc>
                <a:spcPct val="80000"/>
              </a:lnSpc>
              <a:buClr>
                <a:srgbClr val="FDFDFD"/>
              </a:buClr>
              <a:buFont typeface="Wingdings" pitchFamily="2" charset="2"/>
              <a:buNone/>
              <a:defRPr/>
            </a:pPr>
            <a:endParaRPr lang="en-US" altLang="ja-JP" sz="800" dirty="0" smtClean="0">
              <a:latin typeface="+mj-lt"/>
              <a:cs typeface="Arial" charset="0"/>
            </a:endParaRPr>
          </a:p>
          <a:p>
            <a:pPr marL="152400" indent="-152400" eaLnBrk="1" hangingPunct="1">
              <a:lnSpc>
                <a:spcPct val="80000"/>
              </a:lnSpc>
              <a:buClr>
                <a:srgbClr val="FDFDFD"/>
              </a:buClr>
              <a:buFont typeface="Wingdings" pitchFamily="2" charset="2"/>
              <a:buNone/>
              <a:defRPr/>
            </a:pPr>
            <a:r>
              <a:rPr lang="en-US" altLang="ja-JP" sz="800" dirty="0" smtClean="0">
                <a:latin typeface="+mj-lt"/>
                <a:cs typeface="Arial" charset="0"/>
              </a:rPr>
              <a:t>Start by Showing the title only and ask participants to indicate which of the definitions below correspond to the HRBA. </a:t>
            </a:r>
          </a:p>
          <a:p>
            <a:pPr marL="152400" indent="-152400" eaLnBrk="1" hangingPunct="1">
              <a:lnSpc>
                <a:spcPct val="80000"/>
              </a:lnSpc>
              <a:buFontTx/>
              <a:buAutoNum type="arabicParenR"/>
              <a:defRPr/>
            </a:pPr>
            <a:r>
              <a:rPr lang="en-GB" altLang="ja-JP" sz="800" dirty="0" smtClean="0">
                <a:latin typeface="+mj-lt"/>
                <a:cs typeface="Arial" charset="0"/>
              </a:rPr>
              <a:t>HRBA is about consistently referring to and applying the human rights terminology in UN reports, speeches, project documents etc. </a:t>
            </a:r>
          </a:p>
          <a:p>
            <a:pPr marL="152400" indent="-152400" eaLnBrk="1" hangingPunct="1">
              <a:lnSpc>
                <a:spcPct val="80000"/>
              </a:lnSpc>
              <a:buFontTx/>
              <a:buAutoNum type="arabicParenR"/>
              <a:defRPr/>
            </a:pPr>
            <a:r>
              <a:rPr lang="en-GB" altLang="ja-JP" sz="800" dirty="0" smtClean="0">
                <a:latin typeface="+mj-lt"/>
                <a:cs typeface="Arial" charset="0"/>
              </a:rPr>
              <a:t>HRBA is about conditioning the support of the UN to the country to the respect of human rights</a:t>
            </a:r>
          </a:p>
          <a:p>
            <a:pPr marL="152400" indent="-152400" eaLnBrk="1" hangingPunct="1">
              <a:lnSpc>
                <a:spcPct val="80000"/>
              </a:lnSpc>
              <a:defRPr/>
            </a:pPr>
            <a:r>
              <a:rPr lang="en-GB" altLang="ja-JP" sz="800" dirty="0" smtClean="0">
                <a:latin typeface="+mj-lt"/>
                <a:cs typeface="Arial" charset="0"/>
              </a:rPr>
              <a:t>3) HRBA is about designing and implementing specific interventions to highlight HR violations and  targeting the protection of human rights</a:t>
            </a:r>
          </a:p>
          <a:p>
            <a:pPr marL="152400" indent="-152400" eaLnBrk="1" hangingPunct="1">
              <a:lnSpc>
                <a:spcPct val="80000"/>
              </a:lnSpc>
              <a:defRPr/>
            </a:pPr>
            <a:r>
              <a:rPr lang="en-US" altLang="ja-JP" sz="800" dirty="0" smtClean="0">
                <a:latin typeface="+mj-lt"/>
                <a:cs typeface="Arial" charset="0"/>
              </a:rPr>
              <a:t>None of them does…show the rest of the slide to highlight the essence of the HRBA</a:t>
            </a:r>
          </a:p>
          <a:p>
            <a:pPr marL="152400" indent="-152400" eaLnBrk="1" hangingPunct="1">
              <a:lnSpc>
                <a:spcPct val="80000"/>
              </a:lnSpc>
              <a:defRPr/>
            </a:pPr>
            <a:endParaRPr lang="en-GB" altLang="ja-JP" sz="800" b="1" dirty="0" smtClean="0">
              <a:latin typeface="+mj-lt"/>
            </a:endParaRPr>
          </a:p>
          <a:p>
            <a:pPr marL="152400" indent="-152400" eaLnBrk="1" hangingPunct="1">
              <a:lnSpc>
                <a:spcPct val="80000"/>
              </a:lnSpc>
              <a:defRPr/>
            </a:pPr>
            <a:r>
              <a:rPr lang="en-GB" altLang="ja-JP" sz="800" b="1" dirty="0" smtClean="0">
                <a:latin typeface="+mj-lt"/>
              </a:rPr>
              <a:t>What is a HRBA?</a:t>
            </a:r>
          </a:p>
          <a:p>
            <a:pPr marL="152400" indent="-152400" eaLnBrk="1" hangingPunct="1">
              <a:lnSpc>
                <a:spcPct val="80000"/>
              </a:lnSpc>
              <a:defRPr/>
            </a:pPr>
            <a:r>
              <a:rPr lang="en-GB" altLang="ja-JP" sz="800" dirty="0" smtClean="0">
                <a:latin typeface="+mj-lt"/>
              </a:rPr>
              <a:t>HRBA is a conceptual framework for the process of human development that is normatively based on international human rights standards and operationally directed to promoting and protecting human rights. A HRBA </a:t>
            </a:r>
            <a:r>
              <a:rPr lang="en-US" altLang="ja-JP" sz="800" i="1" dirty="0" smtClean="0">
                <a:latin typeface="+mj-lt"/>
              </a:rPr>
              <a:t>focuses explicitly on discrimination and </a:t>
            </a:r>
            <a:r>
              <a:rPr lang="en-US" altLang="ja-JP" sz="800" i="1" dirty="0" err="1" smtClean="0">
                <a:latin typeface="+mj-lt"/>
              </a:rPr>
              <a:t>marginalisation</a:t>
            </a:r>
            <a:r>
              <a:rPr lang="en-US" altLang="ja-JP" sz="800" i="1" dirty="0" smtClean="0">
                <a:latin typeface="+mj-lt"/>
              </a:rPr>
              <a:t> in the development process</a:t>
            </a:r>
          </a:p>
          <a:p>
            <a:pPr marL="152400" indent="-152400" eaLnBrk="1" hangingPunct="1">
              <a:lnSpc>
                <a:spcPct val="80000"/>
              </a:lnSpc>
              <a:defRPr/>
            </a:pPr>
            <a:endParaRPr lang="en-GB" altLang="ja-JP" sz="800" dirty="0" smtClean="0">
              <a:latin typeface="+mj-lt"/>
            </a:endParaRPr>
          </a:p>
          <a:p>
            <a:pPr marL="152400" indent="-152400" eaLnBrk="1" hangingPunct="1">
              <a:lnSpc>
                <a:spcPct val="80000"/>
              </a:lnSpc>
              <a:defRPr/>
            </a:pPr>
            <a:r>
              <a:rPr lang="en-GB" altLang="ja-JP" sz="800" dirty="0" smtClean="0">
                <a:latin typeface="+mj-lt"/>
              </a:rPr>
              <a:t>HRBA penetrates all development practice to the point that the boundaries of human rights and development disappear as both become conceptually and operationally inseparable parts of the same processes of social change. HRBA is applied to development in such a manner that it alters the way that programmes are designed, implemented, monitored and evaluated beginning with the assessment and analysis of the situation, which is ideally the point of departure. </a:t>
            </a:r>
            <a:endParaRPr lang="en-US" altLang="ja-JP" sz="800" dirty="0" smtClean="0">
              <a:latin typeface="+mj-lt"/>
            </a:endParaRPr>
          </a:p>
          <a:p>
            <a:pPr marL="152400" indent="-152400" eaLnBrk="1" hangingPunct="1">
              <a:lnSpc>
                <a:spcPct val="80000"/>
              </a:lnSpc>
              <a:defRPr/>
            </a:pPr>
            <a:r>
              <a:rPr lang="en-US" altLang="ja-JP" sz="800" b="1" dirty="0" smtClean="0">
                <a:latin typeface="+mj-lt"/>
              </a:rPr>
              <a:t/>
            </a:r>
            <a:br>
              <a:rPr lang="en-US" altLang="ja-JP" sz="800" b="1" dirty="0" smtClean="0">
                <a:latin typeface="+mj-lt"/>
              </a:rPr>
            </a:br>
            <a:r>
              <a:rPr lang="en-GB" altLang="ja-JP" sz="800" dirty="0" smtClean="0">
                <a:latin typeface="+mj-lt"/>
              </a:rPr>
              <a:t>The level of commitment is higher in the application of HRBA and requires addressing the challenges in a more comprehensive way. This means confronting persistent patterns of inequality and discrimination and formulating responses that will have taken into account the structural causes that enabled a  political and societal environment to foster exclusion and marginalization and ultimately, the denial of human rights</a:t>
            </a:r>
            <a:r>
              <a:rPr lang="en-US" altLang="ja-JP" sz="800" dirty="0" smtClean="0">
                <a:latin typeface="+mj-lt"/>
              </a:rPr>
              <a:t> </a:t>
            </a:r>
            <a:endParaRPr lang="en-GB" altLang="ja-JP" sz="800" dirty="0" smtClean="0">
              <a:latin typeface="+mj-lt"/>
            </a:endParaRPr>
          </a:p>
          <a:p>
            <a:pPr marL="152400" indent="-152400" eaLnBrk="1" hangingPunct="1">
              <a:lnSpc>
                <a:spcPct val="80000"/>
              </a:lnSpc>
              <a:defRPr/>
            </a:pPr>
            <a:endParaRPr lang="en-GB" altLang="ja-JP" sz="800" b="1" i="1" dirty="0" smtClean="0">
              <a:latin typeface="+mj-lt"/>
            </a:endParaRPr>
          </a:p>
          <a:p>
            <a:pPr marL="152400" indent="-152400" eaLnBrk="1" hangingPunct="1">
              <a:lnSpc>
                <a:spcPct val="80000"/>
              </a:lnSpc>
              <a:defRPr/>
            </a:pPr>
            <a:r>
              <a:rPr lang="en-GB" altLang="ja-JP" sz="800" b="1" dirty="0" smtClean="0">
                <a:latin typeface="+mj-lt"/>
              </a:rPr>
              <a:t>- Example - Needs-based approach versus a rights-based approach to nutrition:</a:t>
            </a:r>
          </a:p>
          <a:p>
            <a:pPr marL="152400" indent="-152400" eaLnBrk="1" hangingPunct="1">
              <a:lnSpc>
                <a:spcPct val="80000"/>
              </a:lnSpc>
              <a:defRPr/>
            </a:pPr>
            <a:r>
              <a:rPr lang="en-GB" altLang="ja-JP" sz="800" b="1" dirty="0" smtClean="0">
                <a:latin typeface="+mj-lt"/>
              </a:rPr>
              <a:t>“The essence of the differences is that in the former “beneficiaries” have no active claim to ensure that their needs will be met, and there is no binding obligation or duty for anybody to meet these needs.  In contrast, a rights-based approach recognizes beneficiaries as active subjects or “claim-holders” and establishes duties or obligations for those against whom a claim can be held.” Urban </a:t>
            </a:r>
            <a:r>
              <a:rPr lang="en-GB" altLang="ja-JP" sz="800" b="1" dirty="0" err="1" smtClean="0">
                <a:latin typeface="+mj-lt"/>
              </a:rPr>
              <a:t>Jonsson</a:t>
            </a:r>
            <a:endParaRPr lang="en-GB" altLang="ja-JP" sz="800" b="1" dirty="0" smtClean="0">
              <a:latin typeface="+mj-lt"/>
            </a:endParaRPr>
          </a:p>
          <a:p>
            <a:pPr marL="152400" indent="-152400" eaLnBrk="1" hangingPunct="1">
              <a:lnSpc>
                <a:spcPct val="80000"/>
              </a:lnSpc>
              <a:defRPr/>
            </a:pPr>
            <a:endParaRPr lang="en-GB" altLang="ja-JP" sz="800" b="1" dirty="0" smtClean="0">
              <a:latin typeface="+mj-lt"/>
            </a:endParaRPr>
          </a:p>
          <a:p>
            <a:pPr marL="152400" indent="-152400" eaLnBrk="1" hangingPunct="1">
              <a:lnSpc>
                <a:spcPct val="80000"/>
              </a:lnSpc>
              <a:defRPr/>
            </a:pPr>
            <a:r>
              <a:rPr lang="en-GB" altLang="ja-JP" sz="800" b="1" dirty="0" smtClean="0">
                <a:latin typeface="+mj-lt"/>
              </a:rPr>
              <a:t>Focus is Both on Outcome and Process</a:t>
            </a:r>
          </a:p>
          <a:p>
            <a:pPr marL="152400" indent="-152400" eaLnBrk="1" hangingPunct="1">
              <a:lnSpc>
                <a:spcPct val="80000"/>
              </a:lnSpc>
              <a:defRPr/>
            </a:pPr>
            <a:r>
              <a:rPr lang="en-GB" altLang="ja-JP" sz="800" dirty="0" smtClean="0">
                <a:latin typeface="+mj-lt"/>
              </a:rPr>
              <a:t>In a HRBA, attention must be paid to results since the desired outcome and impact of any programme activity is that it contributes to further the realization of human rights. At the same time, attention must be paid to ensure that the development process does not deepen inequality, discrimination and ultimately conflict. Human rights principles and standards provide objective criteria for acceptable development processes, thus being participatory, inclusive and accountable processes which prioritize the most marginalized and excluded groups. </a:t>
            </a:r>
            <a:r>
              <a:rPr lang="en-US" altLang="ja-JP" sz="800" dirty="0" smtClean="0">
                <a:latin typeface="+mj-lt"/>
              </a:rPr>
              <a:t>For example, human rights principles should inform the </a:t>
            </a:r>
            <a:r>
              <a:rPr lang="en-US" altLang="ja-JP" sz="800" i="1" dirty="0" smtClean="0">
                <a:latin typeface="+mj-lt"/>
              </a:rPr>
              <a:t>process</a:t>
            </a:r>
            <a:r>
              <a:rPr lang="en-US" altLang="ja-JP" sz="800" dirty="0" smtClean="0">
                <a:latin typeface="+mj-lt"/>
              </a:rPr>
              <a:t> of formulating, implementing and monitoring a poverty reduction strategy. </a:t>
            </a:r>
            <a:endParaRPr lang="en-GB" altLang="ja-JP" sz="800" dirty="0" smtClean="0">
              <a:latin typeface="+mj-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lnSpc>
                <a:spcPct val="80000"/>
              </a:lnSpc>
              <a:spcBef>
                <a:spcPct val="20000"/>
              </a:spcBef>
              <a:buClr>
                <a:srgbClr val="006699"/>
              </a:buClr>
              <a:buFont typeface="Wingdings" pitchFamily="2" charset="2"/>
              <a:buChar char="§"/>
            </a:pPr>
            <a:fld id="{D95748BB-00F6-438A-994A-BA7075CD96B0}" type="slidenum">
              <a:rPr lang="en-US" altLang="ja-JP" sz="1200">
                <a:latin typeface="Times New Roman" pitchFamily="18" charset="0"/>
                <a:cs typeface="ＭＳ Ｐゴシック"/>
              </a:rPr>
              <a:pPr algn="r">
                <a:lnSpc>
                  <a:spcPct val="80000"/>
                </a:lnSpc>
                <a:spcBef>
                  <a:spcPct val="20000"/>
                </a:spcBef>
                <a:buClr>
                  <a:srgbClr val="006699"/>
                </a:buClr>
                <a:buFont typeface="Wingdings" pitchFamily="2" charset="2"/>
                <a:buChar char="§"/>
              </a:pPr>
              <a:t>14</a:t>
            </a:fld>
            <a:endParaRPr lang="en-US" altLang="ja-JP" sz="1200">
              <a:latin typeface="Times New Roman" pitchFamily="18" charset="0"/>
              <a:cs typeface="ＭＳ Ｐゴシック"/>
            </a:endParaRPr>
          </a:p>
        </p:txBody>
      </p:sp>
      <p:sp>
        <p:nvSpPr>
          <p:cNvPr id="46082" name="Rectangle 2"/>
          <p:cNvSpPr>
            <a:spLocks noGrp="1" noRot="1" noChangeAspect="1" noChangeArrowheads="1" noTextEdit="1"/>
          </p:cNvSpPr>
          <p:nvPr>
            <p:ph type="sldImg"/>
          </p:nvPr>
        </p:nvSpPr>
        <p:spPr>
          <a:xfrm>
            <a:off x="854075" y="742950"/>
            <a:ext cx="4965700" cy="3724275"/>
          </a:xfrm>
          <a:ln/>
        </p:spPr>
      </p:sp>
      <p:sp>
        <p:nvSpPr>
          <p:cNvPr id="46083" name="Rectangle 3"/>
          <p:cNvSpPr>
            <a:spLocks noGrp="1" noChangeArrowheads="1"/>
          </p:cNvSpPr>
          <p:nvPr>
            <p:ph type="body" idx="1"/>
          </p:nvPr>
        </p:nvSpPr>
        <p:spPr>
          <a:xfrm>
            <a:off x="450850" y="4718050"/>
            <a:ext cx="5767388" cy="5072063"/>
          </a:xfrm>
          <a:noFill/>
          <a:ln/>
        </p:spPr>
        <p:txBody>
          <a:bodyPr/>
          <a:lstStyle/>
          <a:p>
            <a:pPr marL="228600" indent="-228600" eaLnBrk="1" hangingPunct="1"/>
            <a:endParaRPr lang="en-GB" altLang="zh-CN" sz="900" b="1" smtClean="0">
              <a:cs typeface="宋体"/>
            </a:endParaRPr>
          </a:p>
          <a:p>
            <a:pPr marL="228600" indent="-228600" eaLnBrk="1" hangingPunct="1"/>
            <a:r>
              <a:rPr lang="en-GB" altLang="zh-CN" sz="800" b="1" smtClean="0">
                <a:cs typeface="宋体"/>
              </a:rPr>
              <a:t>A right: </a:t>
            </a:r>
            <a:r>
              <a:rPr lang="en-GB" altLang="ja-JP" sz="800" smtClean="0">
                <a:cs typeface="ＭＳ Ｐゴシック"/>
              </a:rPr>
              <a:t>“That which a person is entitled to have, to do, or to receive from others, and which is enforceable by law.”</a:t>
            </a:r>
            <a:endParaRPr lang="en-US" altLang="ja-JP" sz="800" smtClean="0">
              <a:cs typeface="ＭＳ Ｐゴシック"/>
            </a:endParaRPr>
          </a:p>
          <a:p>
            <a:pPr marL="228600" indent="-228600" eaLnBrk="1" hangingPunct="1"/>
            <a:endParaRPr lang="en-GB" altLang="zh-CN" sz="800" b="1" smtClean="0">
              <a:cs typeface="宋体"/>
            </a:endParaRPr>
          </a:p>
          <a:p>
            <a:pPr marL="228600" indent="-228600" eaLnBrk="1" hangingPunct="1"/>
            <a:r>
              <a:rPr lang="en-GB" altLang="zh-CN" sz="800" b="1" smtClean="0">
                <a:cs typeface="宋体"/>
              </a:rPr>
              <a:t>Instructions:</a:t>
            </a:r>
            <a:r>
              <a:rPr lang="en-GB" altLang="zh-CN" sz="800" smtClean="0">
                <a:cs typeface="宋体"/>
              </a:rPr>
              <a:t> (1) show the heading of the slide and ask participants to discuss in each table and write on a vipp card in one sentence what human rights are. (2) revise the answers and cluster them under any of the 6 bullet points of the slide. Then, show the slide and explain each of the points by referring back to the answers provided by participants.</a:t>
            </a:r>
          </a:p>
          <a:p>
            <a:pPr marL="228600" indent="-228600" eaLnBrk="1" hangingPunct="1"/>
            <a:endParaRPr lang="en-GB" altLang="zh-CN" sz="800" smtClean="0">
              <a:cs typeface="宋体"/>
            </a:endParaRPr>
          </a:p>
          <a:p>
            <a:pPr marL="228600" indent="-228600" eaLnBrk="1" hangingPunct="1"/>
            <a:r>
              <a:rPr lang="en-GB" altLang="zh-CN" sz="800" b="1" smtClean="0">
                <a:cs typeface="宋体"/>
              </a:rPr>
              <a:t>Tip:</a:t>
            </a:r>
            <a:r>
              <a:rPr lang="en-GB" altLang="zh-CN" sz="800" smtClean="0">
                <a:cs typeface="宋体"/>
              </a:rPr>
              <a:t> This methodology will help participants to internalize and develop more ownership over the concept. It will also help the trainer to measure the audience’s level of knowledge prior to moving into a more theoretical segment of slides.  </a:t>
            </a:r>
          </a:p>
          <a:p>
            <a:pPr marL="228600" indent="-228600" eaLnBrk="1" hangingPunct="1"/>
            <a:endParaRPr lang="en-GB" altLang="zh-CN" sz="800" smtClean="0">
              <a:cs typeface="宋体"/>
            </a:endParaRPr>
          </a:p>
          <a:p>
            <a:pPr marL="228600" indent="-228600" eaLnBrk="1" hangingPunct="1">
              <a:buFontTx/>
              <a:buChar char="•"/>
            </a:pPr>
            <a:r>
              <a:rPr lang="en-GB" altLang="zh-CN" sz="800" smtClean="0">
                <a:cs typeface="宋体"/>
              </a:rPr>
              <a:t>Human Rights are </a:t>
            </a:r>
            <a:r>
              <a:rPr lang="en-GB" altLang="zh-CN" sz="800" b="1" smtClean="0">
                <a:cs typeface="宋体"/>
              </a:rPr>
              <a:t>universal legal guarantees</a:t>
            </a:r>
            <a:r>
              <a:rPr lang="en-GB" altLang="zh-CN" sz="800" smtClean="0">
                <a:cs typeface="宋体"/>
              </a:rPr>
              <a:t> protecting individuals and groups against actions and omissions that interfere with fundamental freedoms, entitlements and human dignity.</a:t>
            </a:r>
          </a:p>
          <a:p>
            <a:pPr marL="228600" indent="-228600" eaLnBrk="1" hangingPunct="1">
              <a:buFontTx/>
              <a:buChar char="•"/>
            </a:pPr>
            <a:r>
              <a:rPr lang="en-GB" altLang="zh-CN" sz="800" smtClean="0">
                <a:cs typeface="宋体"/>
              </a:rPr>
              <a:t>All human rights are </a:t>
            </a:r>
            <a:r>
              <a:rPr lang="en-GB" altLang="zh-CN" sz="800" b="1" smtClean="0">
                <a:cs typeface="宋体"/>
              </a:rPr>
              <a:t>indivisible</a:t>
            </a:r>
            <a:r>
              <a:rPr lang="en-GB" altLang="zh-CN" sz="800" smtClean="0">
                <a:cs typeface="宋体"/>
              </a:rPr>
              <a:t> which means that</a:t>
            </a:r>
            <a:r>
              <a:rPr lang="en-GB" altLang="ja-JP" sz="800" smtClean="0">
                <a:cs typeface="ＭＳ Ｐゴシック"/>
              </a:rPr>
              <a:t> </a:t>
            </a:r>
            <a:r>
              <a:rPr lang="en-GB" altLang="ja-JP" sz="800" b="1" smtClean="0">
                <a:cs typeface="ＭＳ Ｐゴシック"/>
              </a:rPr>
              <a:t>whether of a civil, cultural, economic, political or social nature</a:t>
            </a:r>
            <a:r>
              <a:rPr lang="en-GB" altLang="ja-JP" sz="800" smtClean="0">
                <a:cs typeface="ＭＳ Ｐゴシック"/>
              </a:rPr>
              <a:t>, they are </a:t>
            </a:r>
            <a:r>
              <a:rPr lang="en-GB" altLang="ja-JP" sz="800" b="1" smtClean="0">
                <a:cs typeface="ＭＳ Ｐゴシック"/>
              </a:rPr>
              <a:t>all </a:t>
            </a:r>
            <a:r>
              <a:rPr lang="en-GB" altLang="ja-JP" sz="800" smtClean="0">
                <a:cs typeface="ＭＳ Ｐゴシック"/>
              </a:rPr>
              <a:t>inherent to the dignity of every human person.  Consequently, they all have equal status as rights, and cannot be ranked. They are also </a:t>
            </a:r>
            <a:r>
              <a:rPr lang="en-GB" altLang="ja-JP" sz="800" b="1" smtClean="0">
                <a:cs typeface="ＭＳ Ｐゴシック"/>
              </a:rPr>
              <a:t>i</a:t>
            </a:r>
            <a:r>
              <a:rPr lang="en-GB" altLang="zh-CN" sz="800" b="1" smtClean="0">
                <a:cs typeface="宋体"/>
              </a:rPr>
              <a:t>nterdependent and interrelated,</a:t>
            </a:r>
            <a:r>
              <a:rPr lang="en-GB" altLang="zh-CN" sz="800" smtClean="0">
                <a:cs typeface="宋体"/>
              </a:rPr>
              <a:t> which means  that t</a:t>
            </a:r>
            <a:r>
              <a:rPr lang="en-GB" altLang="ja-JP" sz="800" smtClean="0">
                <a:cs typeface="ＭＳ Ｐゴシック"/>
              </a:rPr>
              <a:t>he realization of one right depends, wholly or in part, upon the realization of others.</a:t>
            </a:r>
          </a:p>
          <a:p>
            <a:pPr marL="228600" indent="-228600" eaLnBrk="1" hangingPunct="1">
              <a:buFontTx/>
              <a:buChar char="•"/>
            </a:pPr>
            <a:r>
              <a:rPr lang="en-US" altLang="zh-CN" sz="800" smtClean="0">
                <a:cs typeface="宋体"/>
              </a:rPr>
              <a:t>Human rights </a:t>
            </a:r>
            <a:r>
              <a:rPr lang="en-US" altLang="zh-CN" sz="800" b="1" smtClean="0">
                <a:cs typeface="宋体"/>
              </a:rPr>
              <a:t>protect individuals</a:t>
            </a:r>
            <a:r>
              <a:rPr lang="en-US" altLang="zh-CN" sz="800" smtClean="0">
                <a:cs typeface="宋体"/>
              </a:rPr>
              <a:t> and, to some extent, groups. Certain rights can be assured only through the recognition and protection of individual’s rights as members of a group. The term “collective rights” refers to the rights of such peoples and groups, including ethnic and religious minorities and indigenous peoples.</a:t>
            </a:r>
            <a:r>
              <a:rPr lang="en-GB" altLang="zh-CN" sz="800" smtClean="0">
                <a:cs typeface="宋体"/>
              </a:rPr>
              <a:t> </a:t>
            </a:r>
          </a:p>
          <a:p>
            <a:pPr marL="228600" indent="-228600" eaLnBrk="1" hangingPunct="1">
              <a:buFontTx/>
              <a:buChar char="•"/>
            </a:pPr>
            <a:r>
              <a:rPr lang="en-US" altLang="zh-CN" sz="800" smtClean="0">
                <a:cs typeface="宋体"/>
              </a:rPr>
              <a:t>“The treaties, including the seven core international human rights treaties – ICCPR, ICESCR, CERD, CEDAW, CAT, CRC and CMW – provide the </a:t>
            </a:r>
            <a:r>
              <a:rPr lang="en-US" altLang="zh-CN" sz="800" b="1" smtClean="0">
                <a:cs typeface="宋体"/>
              </a:rPr>
              <a:t>normative framework of human rights standards</a:t>
            </a:r>
            <a:r>
              <a:rPr lang="en-US" altLang="zh-CN" sz="800" smtClean="0">
                <a:cs typeface="宋体"/>
              </a:rPr>
              <a:t>.”</a:t>
            </a:r>
            <a:r>
              <a:rPr lang="en-GB" altLang="zh-CN" sz="800" smtClean="0">
                <a:cs typeface="宋体"/>
              </a:rPr>
              <a:t> </a:t>
            </a:r>
          </a:p>
          <a:p>
            <a:pPr marL="228600" indent="-228600" eaLnBrk="1" hangingPunct="1">
              <a:buFontTx/>
              <a:buChar char="•"/>
            </a:pPr>
            <a:r>
              <a:rPr lang="en-GB" altLang="zh-CN" sz="800" smtClean="0">
                <a:cs typeface="宋体"/>
              </a:rPr>
              <a:t>Human rights treaties are </a:t>
            </a:r>
            <a:r>
              <a:rPr lang="en-GB" altLang="zh-CN" sz="800" b="1" smtClean="0">
                <a:cs typeface="宋体"/>
              </a:rPr>
              <a:t>legally binding on the States Parties</a:t>
            </a:r>
            <a:r>
              <a:rPr lang="en-GB" altLang="zh-CN" sz="800" smtClean="0">
                <a:cs typeface="宋体"/>
              </a:rPr>
              <a:t>, which must report to the respective monitoring treaty body on the progress achieved in implementation.</a:t>
            </a:r>
            <a:endParaRPr lang="en-US" altLang="zh-CN" sz="800" smtClean="0">
              <a:cs typeface="宋体"/>
            </a:endParaRPr>
          </a:p>
          <a:p>
            <a:pPr marL="228600" indent="-228600" eaLnBrk="1" hangingPunct="1">
              <a:buFontTx/>
              <a:buChar char="•"/>
            </a:pPr>
            <a:r>
              <a:rPr lang="en-US" altLang="zh-CN" sz="800" smtClean="0">
                <a:cs typeface="宋体"/>
              </a:rPr>
              <a:t>In general terms, it is the </a:t>
            </a:r>
            <a:r>
              <a:rPr lang="en-US" altLang="zh-CN" sz="800" b="1" smtClean="0">
                <a:cs typeface="宋体"/>
              </a:rPr>
              <a:t>State that bears the main obligation</a:t>
            </a:r>
            <a:r>
              <a:rPr lang="en-US" altLang="zh-CN" sz="800" smtClean="0">
                <a:cs typeface="宋体"/>
              </a:rPr>
              <a:t> to respect and ensure human rights guarantees </a:t>
            </a:r>
            <a:r>
              <a:rPr lang="en-US" altLang="zh-CN" sz="800" b="1" smtClean="0">
                <a:cs typeface="宋体"/>
              </a:rPr>
              <a:t>under international law</a:t>
            </a:r>
            <a:r>
              <a:rPr lang="en-US" altLang="zh-CN" sz="800" smtClean="0">
                <a:cs typeface="宋体"/>
              </a:rPr>
              <a:t>. However, it is increasingly recognized that non-State actors, including corporations and international organizations, may likewise have responsibilities to varying degrees under international human rights instruments.</a:t>
            </a:r>
          </a:p>
          <a:p>
            <a:pPr marL="228600" indent="-228600" eaLnBrk="1" hangingPunct="1"/>
            <a:r>
              <a:rPr lang="en-US" altLang="zh-CN" sz="800" smtClean="0">
                <a:cs typeface="宋体"/>
              </a:rPr>
              <a:t> </a:t>
            </a:r>
          </a:p>
          <a:p>
            <a:pPr marL="228600" indent="-228600" eaLnBrk="1" hangingPunct="1"/>
            <a:r>
              <a:rPr lang="en-US" altLang="zh-CN" sz="800" b="1" smtClean="0">
                <a:cs typeface="宋体"/>
              </a:rPr>
              <a:t>Tip:</a:t>
            </a:r>
            <a:r>
              <a:rPr lang="en-US" altLang="zh-CN" sz="800" smtClean="0">
                <a:cs typeface="宋体"/>
              </a:rPr>
              <a:t>  The concepts of right-holder and duty bearer within the programming context will be seen in further detail in session 4. In this session we are focusing on the relationship between the individual and the State under international law.</a:t>
            </a:r>
          </a:p>
          <a:p>
            <a:pPr marL="228600" indent="-228600" eaLnBrk="1" hangingPunct="1"/>
            <a:endParaRPr lang="en-GB" altLang="ja-JP" sz="900" smtClean="0">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txBox="1">
            <a:spLocks noGrp="1" noChangeArrowheads="1"/>
          </p:cNvSpPr>
          <p:nvPr/>
        </p:nvSpPr>
        <p:spPr bwMode="auto">
          <a:xfrm>
            <a:off x="3779838" y="9430521"/>
            <a:ext cx="2889250" cy="49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1" tIns="46410" rIns="92821" bIns="46410" anchor="b"/>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r" eaLnBrk="1" hangingPunct="1">
              <a:lnSpc>
                <a:spcPct val="100000"/>
              </a:lnSpc>
              <a:spcBef>
                <a:spcPct val="0"/>
              </a:spcBef>
              <a:buClrTx/>
              <a:buFontTx/>
              <a:buNone/>
            </a:pPr>
            <a:fld id="{1221BF9B-C84D-4E2F-8DAD-E2D5548AB3DC}" type="slidenum">
              <a:rPr lang="en-GB" sz="1200" b="0">
                <a:solidFill>
                  <a:srgbClr val="000000"/>
                </a:solidFill>
                <a:latin typeface="Times New Roman" pitchFamily="18" charset="0"/>
              </a:rPr>
              <a:pPr algn="r" eaLnBrk="1" hangingPunct="1">
                <a:lnSpc>
                  <a:spcPct val="100000"/>
                </a:lnSpc>
                <a:spcBef>
                  <a:spcPct val="0"/>
                </a:spcBef>
                <a:buClrTx/>
                <a:buFontTx/>
                <a:buNone/>
              </a:pPr>
              <a:t>15</a:t>
            </a:fld>
            <a:endParaRPr lang="en-GB" sz="1200" b="0">
              <a:solidFill>
                <a:srgbClr val="000000"/>
              </a:solidFill>
              <a:latin typeface="Times New Roman" pitchFamily="18" charset="0"/>
            </a:endParaRPr>
          </a:p>
        </p:txBody>
      </p:sp>
      <p:sp>
        <p:nvSpPr>
          <p:cNvPr id="17411" name="Rectangle 7"/>
          <p:cNvSpPr txBox="1">
            <a:spLocks noGrp="1" noChangeArrowheads="1"/>
          </p:cNvSpPr>
          <p:nvPr/>
        </p:nvSpPr>
        <p:spPr bwMode="auto">
          <a:xfrm>
            <a:off x="3779838" y="9430521"/>
            <a:ext cx="2889250" cy="497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821" tIns="46410" rIns="92821" bIns="46410" anchor="b"/>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charset="0"/>
              </a:defRPr>
            </a:lvl9pPr>
          </a:lstStyle>
          <a:p>
            <a:pPr algn="r" eaLnBrk="1" hangingPunct="1">
              <a:lnSpc>
                <a:spcPct val="100000"/>
              </a:lnSpc>
              <a:spcBef>
                <a:spcPct val="0"/>
              </a:spcBef>
              <a:buClrTx/>
              <a:buFontTx/>
              <a:buNone/>
            </a:pPr>
            <a:fld id="{7301E8C1-6B0C-4EDD-9C9F-25F85F588829}" type="slidenum">
              <a:rPr lang="en-GB" sz="1200" b="0">
                <a:solidFill>
                  <a:srgbClr val="000000"/>
                </a:solidFill>
                <a:latin typeface="Times New Roman" pitchFamily="18" charset="0"/>
              </a:rPr>
              <a:pPr algn="r" eaLnBrk="1" hangingPunct="1">
                <a:lnSpc>
                  <a:spcPct val="100000"/>
                </a:lnSpc>
                <a:spcBef>
                  <a:spcPct val="0"/>
                </a:spcBef>
                <a:buClrTx/>
                <a:buFontTx/>
                <a:buNone/>
              </a:pPr>
              <a:t>15</a:t>
            </a:fld>
            <a:endParaRPr lang="en-GB" sz="1200" b="0">
              <a:solidFill>
                <a:srgbClr val="000000"/>
              </a:solidFill>
              <a:latin typeface="Times New Roman" pitchFamily="18" charset="0"/>
            </a:endParaRPr>
          </a:p>
        </p:txBody>
      </p:sp>
      <p:sp>
        <p:nvSpPr>
          <p:cNvPr id="17412" name="Rectangle 2"/>
          <p:cNvSpPr>
            <a:spLocks noGrp="1" noRot="1" noChangeAspect="1" noChangeArrowheads="1" noTextEdit="1"/>
          </p:cNvSpPr>
          <p:nvPr>
            <p:ph type="sldImg"/>
          </p:nvPr>
        </p:nvSpPr>
        <p:spPr>
          <a:xfrm>
            <a:off x="1889212" y="493219"/>
            <a:ext cx="2733360" cy="2100570"/>
          </a:xfrm>
          <a:ln/>
        </p:spPr>
      </p:sp>
      <p:sp>
        <p:nvSpPr>
          <p:cNvPr id="17413" name="Rectangle 3"/>
          <p:cNvSpPr>
            <a:spLocks noGrp="1" noChangeArrowheads="1"/>
          </p:cNvSpPr>
          <p:nvPr>
            <p:ph type="body" idx="1"/>
          </p:nvPr>
        </p:nvSpPr>
        <p:spPr>
          <a:xfrm>
            <a:off x="889000" y="2839176"/>
            <a:ext cx="4891088" cy="6344110"/>
          </a:xfrm>
          <a:noFill/>
        </p:spPr>
        <p:txBody>
          <a:bodyPr/>
          <a:lstStyle/>
          <a:p>
            <a:pPr>
              <a:lnSpc>
                <a:spcPct val="80000"/>
              </a:lnSpc>
              <a:buFont typeface="Wingdings" pitchFamily="2" charset="2"/>
              <a:buNone/>
            </a:pPr>
            <a:r>
              <a:rPr lang="en-GB" dirty="0" smtClean="0">
                <a:sym typeface="Wingdings" pitchFamily="2" charset="2"/>
              </a:rPr>
              <a:t></a:t>
            </a:r>
            <a:r>
              <a:rPr lang="en-GB" u="sng" dirty="0" smtClean="0">
                <a:solidFill>
                  <a:srgbClr val="FF0000"/>
                </a:solidFill>
              </a:rPr>
              <a:t> Who</a:t>
            </a:r>
            <a:r>
              <a:rPr lang="en-GB" dirty="0" smtClean="0"/>
              <a:t> has been left behind</a:t>
            </a:r>
          </a:p>
          <a:p>
            <a:pPr>
              <a:lnSpc>
                <a:spcPct val="80000"/>
              </a:lnSpc>
              <a:buFont typeface="Wingdings" pitchFamily="2" charset="2"/>
              <a:buNone/>
            </a:pPr>
            <a:r>
              <a:rPr lang="en-GB" dirty="0" smtClean="0"/>
              <a:t>Assessment </a:t>
            </a:r>
            <a:r>
              <a:rPr lang="en-CA" dirty="0" smtClean="0"/>
              <a:t>from a human rights and gender perspective helps to determine whether, and where, a problem or challenge exists, its intensity and who is affected. It reviews the trends in development indicators using sex-disaggregated data and it highlights disparities: where these occur, who are most affected and how many are affected. The HRBA adds value to this assessment by relating the situation to the human rights obligations in the international instruments ratified by each country. This data-driven assessment will help to identify patterns of discrimination and inequality, and describe the situation of groups excluded and made vulnerable due to the denial of their rights. </a:t>
            </a:r>
            <a:endParaRPr lang="en-GB" dirty="0" smtClean="0"/>
          </a:p>
          <a:p>
            <a:pPr>
              <a:lnSpc>
                <a:spcPct val="80000"/>
              </a:lnSpc>
              <a:buFont typeface="Wingdings" pitchFamily="2" charset="2"/>
              <a:buNone/>
            </a:pPr>
            <a:endParaRPr lang="en-GB" dirty="0" smtClean="0">
              <a:sym typeface="Wingdings" pitchFamily="2" charset="2"/>
            </a:endParaRPr>
          </a:p>
          <a:p>
            <a:pPr>
              <a:lnSpc>
                <a:spcPct val="80000"/>
              </a:lnSpc>
              <a:buFont typeface="Wingdings" pitchFamily="2" charset="2"/>
              <a:buNone/>
            </a:pPr>
            <a:r>
              <a:rPr lang="en-GB" dirty="0" smtClean="0">
                <a:sym typeface="Wingdings" pitchFamily="2" charset="2"/>
              </a:rPr>
              <a:t> </a:t>
            </a:r>
            <a:r>
              <a:rPr lang="en-GB" dirty="0" smtClean="0">
                <a:solidFill>
                  <a:srgbClr val="FF0000"/>
                </a:solidFill>
                <a:sym typeface="Wingdings" pitchFamily="2" charset="2"/>
              </a:rPr>
              <a:t>W</a:t>
            </a:r>
            <a:r>
              <a:rPr lang="en-GB" dirty="0" smtClean="0">
                <a:solidFill>
                  <a:srgbClr val="FF0000"/>
                </a:solidFill>
              </a:rPr>
              <a:t>hy?</a:t>
            </a:r>
            <a:r>
              <a:rPr lang="en-GB" dirty="0" smtClean="0"/>
              <a:t> Which rights are at stake?</a:t>
            </a:r>
          </a:p>
          <a:p>
            <a:pPr>
              <a:lnSpc>
                <a:spcPct val="80000"/>
              </a:lnSpc>
              <a:buFont typeface="Wingdings" pitchFamily="2" charset="2"/>
              <a:buNone/>
            </a:pPr>
            <a:r>
              <a:rPr lang="en-US" dirty="0" smtClean="0"/>
              <a:t>Human rights standards are a minimum in practice and a standard of achievement (as per Universal Declaration) which are necessary to expand the freedoms and opportunities inherent to human development. </a:t>
            </a:r>
          </a:p>
          <a:p>
            <a:pPr>
              <a:lnSpc>
                <a:spcPct val="80000"/>
              </a:lnSpc>
            </a:pPr>
            <a:r>
              <a:rPr lang="en-GB" dirty="0" smtClean="0"/>
              <a:t>The "why" links with the causal analysis and will help us visualize how human rights principles can help identify persistent patterns of discrimination, exclusion, impunity and powerlessness. </a:t>
            </a:r>
            <a:br>
              <a:rPr lang="en-GB" dirty="0" smtClean="0"/>
            </a:br>
            <a:r>
              <a:rPr lang="en-GB" dirty="0" smtClean="0"/>
              <a:t>Causality analysis should lead to the identifications of immediate, underlying and root causes. </a:t>
            </a:r>
          </a:p>
          <a:p>
            <a:pPr>
              <a:lnSpc>
                <a:spcPct val="80000"/>
              </a:lnSpc>
              <a:buFont typeface="Wingdings" pitchFamily="2" charset="2"/>
              <a:buNone/>
            </a:pPr>
            <a:endParaRPr lang="en-GB" dirty="0" smtClean="0">
              <a:sym typeface="Wingdings" pitchFamily="2" charset="2"/>
            </a:endParaRPr>
          </a:p>
          <a:p>
            <a:pPr>
              <a:lnSpc>
                <a:spcPct val="80000"/>
              </a:lnSpc>
              <a:buFont typeface="Wingdings" pitchFamily="2" charset="2"/>
              <a:buNone/>
            </a:pPr>
            <a:r>
              <a:rPr lang="en-GB" dirty="0" smtClean="0">
                <a:sym typeface="Wingdings" pitchFamily="2" charset="2"/>
              </a:rPr>
              <a:t> </a:t>
            </a:r>
            <a:r>
              <a:rPr lang="en-GB" u="sng" dirty="0" smtClean="0">
                <a:solidFill>
                  <a:srgbClr val="0000FF"/>
                </a:solidFill>
              </a:rPr>
              <a:t>Who</a:t>
            </a:r>
            <a:r>
              <a:rPr lang="en-GB" dirty="0" smtClean="0"/>
              <a:t> has to do something about it?</a:t>
            </a:r>
          </a:p>
          <a:p>
            <a:pPr>
              <a:lnSpc>
                <a:spcPct val="80000"/>
              </a:lnSpc>
              <a:buFont typeface="Wingdings" pitchFamily="2" charset="2"/>
              <a:buNone/>
            </a:pPr>
            <a:r>
              <a:rPr lang="en-GB" dirty="0" smtClean="0"/>
              <a:t>It is important to identify, specifically, who are the duty bearers and rights holders– those with obligations to act</a:t>
            </a:r>
          </a:p>
          <a:p>
            <a:pPr>
              <a:lnSpc>
                <a:spcPct val="80000"/>
              </a:lnSpc>
            </a:pPr>
            <a:r>
              <a:rPr lang="en-US" altLang="ko-KR" dirty="0" smtClean="0">
                <a:ea typeface="Gulim" pitchFamily="34" charset="-127"/>
              </a:rPr>
              <a:t>Caution!</a:t>
            </a:r>
          </a:p>
          <a:p>
            <a:pPr>
              <a:lnSpc>
                <a:spcPct val="80000"/>
              </a:lnSpc>
              <a:buFont typeface="Wingdings" pitchFamily="2" charset="2"/>
              <a:buNone/>
            </a:pPr>
            <a:r>
              <a:rPr lang="en-US" altLang="ko-KR" dirty="0" smtClean="0">
                <a:ea typeface="Gulim" pitchFamily="34" charset="-127"/>
              </a:rPr>
              <a:t>It is easy to imply that action should be taken only by duty bearers.</a:t>
            </a:r>
          </a:p>
          <a:p>
            <a:pPr>
              <a:lnSpc>
                <a:spcPct val="80000"/>
              </a:lnSpc>
            </a:pPr>
            <a:r>
              <a:rPr lang="en-US" altLang="ko-KR" dirty="0" smtClean="0">
                <a:ea typeface="Gulim" pitchFamily="34" charset="-127"/>
              </a:rPr>
              <a:t>Presenters should </a:t>
            </a:r>
            <a:r>
              <a:rPr lang="en-US" altLang="ko-KR" dirty="0" err="1" smtClean="0">
                <a:ea typeface="Gulim" pitchFamily="34" charset="-127"/>
              </a:rPr>
              <a:t>emphasise</a:t>
            </a:r>
            <a:r>
              <a:rPr lang="en-US" altLang="ko-KR" dirty="0" smtClean="0">
                <a:ea typeface="Gulim" pitchFamily="34" charset="-127"/>
              </a:rPr>
              <a:t> that the "who" in "who has to do something about it" includes </a:t>
            </a:r>
            <a:r>
              <a:rPr lang="en-US" altLang="ko-KR" u="sng" dirty="0" smtClean="0">
                <a:ea typeface="Gulim" pitchFamily="34" charset="-127"/>
              </a:rPr>
              <a:t>both duty bearers and rights holders.</a:t>
            </a:r>
            <a:endParaRPr lang="en-AU" u="sng" dirty="0" smtClean="0"/>
          </a:p>
          <a:p>
            <a:pPr>
              <a:lnSpc>
                <a:spcPct val="80000"/>
              </a:lnSpc>
              <a:buFont typeface="Wingdings" pitchFamily="2" charset="2"/>
              <a:buNone/>
            </a:pPr>
            <a:endParaRPr lang="en-GB" dirty="0" smtClean="0"/>
          </a:p>
          <a:p>
            <a:pPr>
              <a:lnSpc>
                <a:spcPct val="80000"/>
              </a:lnSpc>
              <a:buFont typeface="Wingdings" pitchFamily="2" charset="2"/>
              <a:buNone/>
            </a:pPr>
            <a:r>
              <a:rPr lang="en-GB" dirty="0" smtClean="0">
                <a:sym typeface="Wingdings" pitchFamily="2" charset="2"/>
              </a:rPr>
              <a:t> </a:t>
            </a:r>
            <a:r>
              <a:rPr lang="en-GB" dirty="0" smtClean="0"/>
              <a:t>What do </a:t>
            </a:r>
            <a:r>
              <a:rPr lang="en-GB" u="sng" dirty="0" smtClean="0">
                <a:solidFill>
                  <a:srgbClr val="0000FF"/>
                </a:solidFill>
              </a:rPr>
              <a:t>they</a:t>
            </a:r>
            <a:r>
              <a:rPr lang="en-GB" dirty="0" smtClean="0"/>
              <a:t> need, to take action?</a:t>
            </a:r>
          </a:p>
          <a:p>
            <a:pPr>
              <a:lnSpc>
                <a:spcPct val="80000"/>
              </a:lnSpc>
            </a:pPr>
            <a:r>
              <a:rPr lang="en-GB" dirty="0" smtClean="0"/>
              <a:t>The “they” in the final question refers to both rights holders and duty bearers and help identify critical capacity gaps that prevent action. </a:t>
            </a:r>
          </a:p>
          <a:p>
            <a:pPr>
              <a:lnSpc>
                <a:spcPct val="80000"/>
              </a:lnSpc>
            </a:pPr>
            <a:r>
              <a:rPr lang="en-GB" dirty="0" smtClean="0"/>
              <a:t>At the underlying and root levels, these capacity gaps will nearly always involve gaps in legal, institutional, policy, and financial (budget) frameworks. Action in the political and economic environment may be critical for empowering rights-holders and develop the capacities of duty-bearers.</a:t>
            </a:r>
            <a:endParaRPr lang="en-US" dirty="0" smtClean="0"/>
          </a:p>
          <a:p>
            <a:pPr>
              <a:lnSpc>
                <a:spcPct val="80000"/>
              </a:lnSpc>
            </a:pPr>
            <a:r>
              <a:rPr lang="en-US" dirty="0" smtClean="0"/>
              <a:t>Rights-based causality analysis should be used to strengthen ongoing or planned country analysis and to bring some influence to the preparation or review of National development plans, including PRSPs.</a:t>
            </a:r>
            <a:endParaRPr lang="en-GB" dirty="0" smtClean="0"/>
          </a:p>
          <a:p>
            <a:pPr>
              <a:lnSpc>
                <a:spcPct val="80000"/>
              </a:lnSpc>
            </a:pPr>
            <a:r>
              <a:rPr lang="en-GB" dirty="0" smtClean="0"/>
              <a:t>Reports from international, regional and national human rights mechanisms are key sources of information that should be used during the analysis.</a:t>
            </a:r>
            <a:r>
              <a:rPr lang="en-US" dirty="0" smtClean="0"/>
              <a:t> </a:t>
            </a:r>
            <a:endParaRPr lang="en-AU" dirty="0" smtClean="0"/>
          </a:p>
          <a:p>
            <a:pPr>
              <a:lnSpc>
                <a:spcPct val="80000"/>
              </a:lnSpc>
            </a:pPr>
            <a:endParaRPr lang="en-US" dirty="0" smtClean="0"/>
          </a:p>
          <a:p>
            <a:pPr>
              <a:lnSpc>
                <a:spcPct val="80000"/>
              </a:lnSpc>
            </a:pPr>
            <a:r>
              <a:rPr lang="en-US" dirty="0" smtClean="0"/>
              <a:t>Remember that a key messages in a HRBA is that the process is equally important as the outcome of development. Remind participants and add the following:</a:t>
            </a:r>
          </a:p>
          <a:p>
            <a:pPr>
              <a:lnSpc>
                <a:spcPct val="80000"/>
              </a:lnSpc>
            </a:pPr>
            <a:r>
              <a:rPr lang="en-US" b="1" dirty="0" smtClean="0"/>
              <a:t>How should the process be conducted? or What type of process is required?</a:t>
            </a:r>
            <a:endParaRPr lang="en-AU"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xfrm>
            <a:off x="850900" y="744538"/>
            <a:ext cx="4964113" cy="3722687"/>
          </a:xfrm>
          <a:ln/>
        </p:spPr>
      </p:sp>
      <p:sp>
        <p:nvSpPr>
          <p:cNvPr id="50178" name="Notes Placeholder 2"/>
          <p:cNvSpPr>
            <a:spLocks noGrp="1"/>
          </p:cNvSpPr>
          <p:nvPr>
            <p:ph type="body" idx="1"/>
          </p:nvPr>
        </p:nvSpPr>
        <p:spPr>
          <a:xfrm>
            <a:off x="889000" y="4716463"/>
            <a:ext cx="4891088" cy="4467225"/>
          </a:xfrm>
          <a:noFill/>
          <a:ln/>
        </p:spPr>
        <p:txBody>
          <a:bodyPr/>
          <a:lstStyle/>
          <a:p>
            <a:endParaRPr lang="en-US" smtClean="0"/>
          </a:p>
        </p:txBody>
      </p:sp>
      <p:sp>
        <p:nvSpPr>
          <p:cNvPr id="50179" name="Slide Number Placeholder 3"/>
          <p:cNvSpPr txBox="1">
            <a:spLocks noGrp="1"/>
          </p:cNvSpPr>
          <p:nvPr/>
        </p:nvSpPr>
        <p:spPr bwMode="auto">
          <a:xfrm>
            <a:off x="3779838" y="9429750"/>
            <a:ext cx="2889250" cy="498475"/>
          </a:xfrm>
          <a:prstGeom prst="rect">
            <a:avLst/>
          </a:prstGeom>
          <a:noFill/>
          <a:ln w="9525">
            <a:noFill/>
            <a:miter lim="800000"/>
            <a:headEnd/>
            <a:tailEnd/>
          </a:ln>
        </p:spPr>
        <p:txBody>
          <a:bodyPr anchor="b"/>
          <a:lstStyle/>
          <a:p>
            <a:pPr algn="r"/>
            <a:fld id="{1617DAD6-D8D7-4218-8E9D-FE063271F12F}" type="slidenum">
              <a:rPr lang="en-GB" altLang="ja-JP" sz="1200">
                <a:latin typeface="Times New Roman" pitchFamily="18" charset="0"/>
                <a:cs typeface="ＭＳ Ｐゴシック"/>
              </a:rPr>
              <a:pPr algn="r"/>
              <a:t>16</a:t>
            </a:fld>
            <a:endParaRPr lang="en-GB" altLang="ja-JP" sz="1200">
              <a:latin typeface="Times New Roman" pitchFamily="18" charset="0"/>
              <a:cs typeface="ＭＳ Ｐゴシック"/>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xfrm>
            <a:off x="850900" y="744538"/>
            <a:ext cx="4964113" cy="3722687"/>
          </a:xfrm>
          <a:ln/>
        </p:spPr>
      </p:sp>
      <p:sp>
        <p:nvSpPr>
          <p:cNvPr id="52226" name="Notes Placeholder 2"/>
          <p:cNvSpPr>
            <a:spLocks noGrp="1"/>
          </p:cNvSpPr>
          <p:nvPr>
            <p:ph type="body" idx="1"/>
          </p:nvPr>
        </p:nvSpPr>
        <p:spPr>
          <a:xfrm>
            <a:off x="889000" y="4716463"/>
            <a:ext cx="4891088" cy="4467225"/>
          </a:xfrm>
          <a:noFill/>
          <a:ln/>
        </p:spPr>
        <p:txBody>
          <a:bodyPr/>
          <a:lstStyle/>
          <a:p>
            <a:endParaRPr lang="en-CA" b="1" i="1" smtClean="0"/>
          </a:p>
          <a:p>
            <a:r>
              <a:rPr lang="en-CA" sz="800" b="1" i="1" smtClean="0"/>
              <a:t>RBM Handbook, p.19-20. </a:t>
            </a:r>
            <a:r>
              <a:rPr lang="en-CA" sz="800" b="1" smtClean="0"/>
              <a:t>THIS HANDBOOK IS STILL IN DRAFT VERSION AND NOT YET AVAILABLE FOR DISTRIBUTION – THIS NOTE IS FOR FACILITATORS REFERENCE ONLY</a:t>
            </a:r>
            <a:endParaRPr lang="en-CA" sz="800" b="1" i="1" smtClean="0"/>
          </a:p>
          <a:p>
            <a:r>
              <a:rPr lang="en-CA" sz="800" i="1" smtClean="0"/>
              <a:t>Human rights based approach</a:t>
            </a:r>
            <a:r>
              <a:rPr lang="en-CA" sz="800" smtClean="0"/>
              <a:t>. The human rights-based approach brings to RBM the use of a conceptual framework to understand the causes of fulfillment or not of human rights and in doing so brings to light the underlying issues that impede development progress. It is based on international human rights standards and principles and develops the capacities of rights-holders to claim their rights and duty-bearers to fulfill their obligations. Apart from its normative value as a set of universally agreed values, standards and principles, HRBA leads to better and more sustainable results. It does so by analyzing and addressing the inequalities, discriminatory practices and unjust power relations that are often at the heart of development problems and which pose a serious threat to development progress if left unaddressed. The box below highlights HRBA within the RBM context. </a:t>
            </a:r>
          </a:p>
          <a:p>
            <a:endParaRPr lang="en-CA" sz="800" smtClean="0"/>
          </a:p>
          <a:p>
            <a:r>
              <a:rPr lang="en-CA" sz="800" b="1" smtClean="0"/>
              <a:t>What does a human-rights-based approach (HRBA) add to RBM? </a:t>
            </a:r>
            <a:endParaRPr lang="en-CA" sz="800" smtClean="0"/>
          </a:p>
          <a:p>
            <a:r>
              <a:rPr lang="en-CA" sz="800" smtClean="0"/>
              <a:t>While RBM is a management tool to help reach a desired result, HRBA is a framework that helps define the results and the process by which they are achieved. </a:t>
            </a:r>
          </a:p>
          <a:p>
            <a:r>
              <a:rPr lang="en-CA" sz="800" smtClean="0"/>
              <a:t>HRBA specifies who should be the subject of programming results: rights-holders and duty-bearers: </a:t>
            </a:r>
          </a:p>
          <a:p>
            <a:r>
              <a:rPr lang="en-CA" sz="800" b="1" i="1" smtClean="0"/>
              <a:t>-Outcomes </a:t>
            </a:r>
            <a:r>
              <a:rPr lang="en-CA" sz="800" smtClean="0"/>
              <a:t>should reflect the improvement in the performance or the strengthened responsibility of the right-holder and duty-bearer resulting from institutional or behavioural change. </a:t>
            </a:r>
          </a:p>
          <a:p>
            <a:r>
              <a:rPr lang="en-CA" sz="800" b="1" i="1" smtClean="0"/>
              <a:t>-Outputs </a:t>
            </a:r>
            <a:r>
              <a:rPr lang="en-CA" sz="800" smtClean="0"/>
              <a:t>should close the capacity gaps. </a:t>
            </a:r>
          </a:p>
          <a:p>
            <a:r>
              <a:rPr lang="en-CA" sz="800" smtClean="0"/>
              <a:t>Monitoring how programmes have been guided by human rights principles *non-discrimination, participation, accountability) in the process of reaching results. </a:t>
            </a:r>
          </a:p>
          <a:p>
            <a:r>
              <a:rPr lang="en-CA" sz="800" smtClean="0"/>
              <a:t>Specifying what should be the programming results: the realization of human rights as laid down in international instruments. </a:t>
            </a:r>
          </a:p>
        </p:txBody>
      </p:sp>
      <p:sp>
        <p:nvSpPr>
          <p:cNvPr id="52227" name="Slide Number Placeholder 3"/>
          <p:cNvSpPr txBox="1">
            <a:spLocks noGrp="1"/>
          </p:cNvSpPr>
          <p:nvPr/>
        </p:nvSpPr>
        <p:spPr bwMode="auto">
          <a:xfrm>
            <a:off x="3779838" y="9429750"/>
            <a:ext cx="2889250" cy="498475"/>
          </a:xfrm>
          <a:prstGeom prst="rect">
            <a:avLst/>
          </a:prstGeom>
          <a:noFill/>
          <a:ln w="9525">
            <a:noFill/>
            <a:miter lim="800000"/>
            <a:headEnd/>
            <a:tailEnd/>
          </a:ln>
        </p:spPr>
        <p:txBody>
          <a:bodyPr anchor="b"/>
          <a:lstStyle/>
          <a:p>
            <a:pPr algn="r"/>
            <a:fld id="{C56A4302-57B1-430D-9F4C-F82894609998}" type="slidenum">
              <a:rPr lang="en-GB" sz="1200">
                <a:latin typeface="Times New Roman" pitchFamily="18" charset="0"/>
              </a:rPr>
              <a:pPr algn="r"/>
              <a:t>17</a:t>
            </a:fld>
            <a:endParaRPr lang="en-GB" sz="120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a:xfrm>
            <a:off x="850900" y="744538"/>
            <a:ext cx="4964113" cy="3722687"/>
          </a:xfrm>
          <a:ln/>
        </p:spPr>
      </p:sp>
      <p:sp>
        <p:nvSpPr>
          <p:cNvPr id="54274" name="Notes Placeholder 2"/>
          <p:cNvSpPr>
            <a:spLocks noGrp="1"/>
          </p:cNvSpPr>
          <p:nvPr>
            <p:ph type="body" idx="1"/>
          </p:nvPr>
        </p:nvSpPr>
        <p:spPr>
          <a:xfrm>
            <a:off x="889000" y="4716463"/>
            <a:ext cx="4891088" cy="4467225"/>
          </a:xfrm>
          <a:noFill/>
          <a:ln/>
        </p:spPr>
        <p:txBody>
          <a:bodyPr/>
          <a:lstStyle/>
          <a:p>
            <a:endParaRPr lang="en-CA" smtClean="0"/>
          </a:p>
        </p:txBody>
      </p:sp>
      <p:sp>
        <p:nvSpPr>
          <p:cNvPr id="54275" name="Slide Number Placeholder 3"/>
          <p:cNvSpPr txBox="1">
            <a:spLocks noGrp="1"/>
          </p:cNvSpPr>
          <p:nvPr/>
        </p:nvSpPr>
        <p:spPr bwMode="auto">
          <a:xfrm>
            <a:off x="3779838" y="9429750"/>
            <a:ext cx="2889250" cy="498475"/>
          </a:xfrm>
          <a:prstGeom prst="rect">
            <a:avLst/>
          </a:prstGeom>
          <a:noFill/>
          <a:ln w="9525">
            <a:noFill/>
            <a:miter lim="800000"/>
            <a:headEnd/>
            <a:tailEnd/>
          </a:ln>
        </p:spPr>
        <p:txBody>
          <a:bodyPr anchor="b"/>
          <a:lstStyle/>
          <a:p>
            <a:pPr algn="r"/>
            <a:fld id="{608BF8B1-8282-4C46-91C5-BFBE82302AAC}" type="slidenum">
              <a:rPr lang="en-GB" sz="1200">
                <a:latin typeface="Times New Roman" pitchFamily="18" charset="0"/>
              </a:rPr>
              <a:pPr algn="r"/>
              <a:t>18</a:t>
            </a:fld>
            <a:endParaRPr lang="en-GB" sz="120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03981203-9845-406B-8F77-97B9F6B3DAE5}" type="slidenum">
              <a:rPr lang="en-GB" altLang="ja-JP" sz="1200">
                <a:solidFill>
                  <a:srgbClr val="000000"/>
                </a:solidFill>
                <a:latin typeface="Times New Roman" pitchFamily="18" charset="0"/>
                <a:cs typeface="Arial" charset="0"/>
              </a:rPr>
              <a:pPr algn="r"/>
              <a:t>19</a:t>
            </a:fld>
            <a:endParaRPr lang="en-GB" altLang="ja-JP" sz="1200">
              <a:solidFill>
                <a:srgbClr val="000000"/>
              </a:solidFill>
              <a:latin typeface="Times New Roman" pitchFamily="18" charset="0"/>
              <a:cs typeface="Arial" charset="0"/>
            </a:endParaRPr>
          </a:p>
        </p:txBody>
      </p:sp>
      <p:sp>
        <p:nvSpPr>
          <p:cNvPr id="56322" name="Rectangle 2"/>
          <p:cNvSpPr>
            <a:spLocks noGrp="1" noRot="1" noChangeAspect="1" noChangeArrowheads="1" noTextEdit="1"/>
          </p:cNvSpPr>
          <p:nvPr>
            <p:ph type="sldImg"/>
          </p:nvPr>
        </p:nvSpPr>
        <p:spPr>
          <a:xfrm>
            <a:off x="904875" y="350838"/>
            <a:ext cx="4965700" cy="3724275"/>
          </a:xfrm>
          <a:ln/>
        </p:spPr>
      </p:sp>
      <p:sp>
        <p:nvSpPr>
          <p:cNvPr id="56323" name="Rectangle 3"/>
          <p:cNvSpPr>
            <a:spLocks noGrp="1" noChangeArrowheads="1"/>
          </p:cNvSpPr>
          <p:nvPr>
            <p:ph type="body" idx="1"/>
          </p:nvPr>
        </p:nvSpPr>
        <p:spPr>
          <a:xfrm>
            <a:off x="673100" y="4573588"/>
            <a:ext cx="5392738" cy="4610100"/>
          </a:xfrm>
          <a:noFill/>
          <a:ln/>
        </p:spPr>
        <p:txBody>
          <a:bodyPr/>
          <a:lstStyle/>
          <a:p>
            <a:r>
              <a:rPr lang="en-US" altLang="ja-JP" sz="800" smtClean="0">
                <a:cs typeface="ＭＳ Ｐゴシック"/>
              </a:rPr>
              <a:t>HIDDEN SLIDE</a:t>
            </a:r>
          </a:p>
          <a:p>
            <a:endParaRPr lang="en-US" altLang="ja-JP" sz="800" smtClean="0">
              <a:cs typeface="ＭＳ Ｐゴシック"/>
            </a:endParaRPr>
          </a:p>
          <a:p>
            <a:r>
              <a:rPr lang="en-US" altLang="ja-JP" sz="800" smtClean="0">
                <a:cs typeface="ＭＳ Ｐゴシック"/>
              </a:rPr>
              <a:t>Key idea: UN RC/RR/Agency Rep. needs to be able to identify and set strategic priorities systematically. </a:t>
            </a:r>
          </a:p>
          <a:p>
            <a:r>
              <a:rPr lang="en-US" altLang="ja-JP" sz="800" smtClean="0">
                <a:cs typeface="ＭＳ Ｐゴシック"/>
              </a:rPr>
              <a:t>Main criteria for priority setting are represented as three circles: national challenges and opportunities; UNCT capacity/comparative advantage, and alignment of key actors with decision making power and influence to support UNCT action on an issue.</a:t>
            </a:r>
          </a:p>
          <a:p>
            <a:r>
              <a:rPr lang="en-US" altLang="ja-JP" sz="800" smtClean="0">
                <a:cs typeface="ＭＳ Ｐゴシック"/>
              </a:rPr>
              <a:t>Note: MDs, MDGs and other international agreements and norms are also a point of reference for UNCT. Here, we assume that they’ll be reflected in UNCT commitment to gear capacity and comparative advantage toward MD/MDGs, and in the overlap between UNCT and national challenges.</a:t>
            </a:r>
          </a:p>
          <a:p>
            <a:endParaRPr lang="en-US" altLang="ja-JP" sz="800" smtClean="0">
              <a:cs typeface="ＭＳ Ｐゴシック"/>
            </a:endParaRPr>
          </a:p>
          <a:p>
            <a:r>
              <a:rPr lang="en-US" altLang="ja-JP" sz="800" smtClean="0">
                <a:cs typeface="ＭＳ Ｐゴシック"/>
              </a:rPr>
              <a:t>At any point in time, these three circles are shifting and shiftable to differing degrees:</a:t>
            </a:r>
          </a:p>
          <a:p>
            <a:pPr>
              <a:buFontTx/>
              <a:buChar char="•"/>
            </a:pPr>
            <a:r>
              <a:rPr lang="en-US" altLang="ja-JP" sz="800" smtClean="0">
                <a:cs typeface="ＭＳ Ｐゴシック"/>
              </a:rPr>
              <a:t>National challenges shift due to factors largely beyond UNCT’s control</a:t>
            </a:r>
          </a:p>
          <a:p>
            <a:pPr>
              <a:buFontTx/>
              <a:buChar char="•"/>
            </a:pPr>
            <a:r>
              <a:rPr lang="en-US" altLang="ja-JP" sz="800" smtClean="0">
                <a:cs typeface="ＭＳ Ｐゴシック"/>
              </a:rPr>
              <a:t>UNCT comparative advantage (mandate plus capacity plus ability to perform better than others) can shift over time through decisions and actions by RC and CT Representatives and staffs</a:t>
            </a:r>
          </a:p>
          <a:p>
            <a:pPr>
              <a:buFontTx/>
              <a:buChar char="•"/>
            </a:pPr>
            <a:r>
              <a:rPr lang="en-US" altLang="ja-JP" sz="800" smtClean="0">
                <a:cs typeface="ＭＳ Ｐゴシック"/>
              </a:rPr>
              <a:t>Alignment can increase through processes of negotiation and consensus building, which RC/RR/Agency heads can lead and/or participate in</a:t>
            </a:r>
          </a:p>
          <a:p>
            <a:endParaRPr lang="en-US" altLang="ja-JP" sz="800" smtClean="0">
              <a:cs typeface="ＭＳ Ｐゴシック"/>
            </a:endParaRPr>
          </a:p>
          <a:p>
            <a:r>
              <a:rPr lang="en-US" altLang="ja-JP" sz="800" smtClean="0">
                <a:cs typeface="ＭＳ Ｐゴシック"/>
              </a:rPr>
              <a:t>Top priorities (area 1) are the situations where all three criteria are met. UNCT can take action now and do some good.</a:t>
            </a:r>
          </a:p>
          <a:p>
            <a:r>
              <a:rPr lang="en-US" altLang="ja-JP" sz="800" smtClean="0">
                <a:cs typeface="ＭＳ Ｐゴシック"/>
              </a:rPr>
              <a:t>Potential high priorities (areas 2 and 3) </a:t>
            </a:r>
          </a:p>
          <a:p>
            <a:r>
              <a:rPr lang="en-US" altLang="ja-JP" sz="800" smtClean="0">
                <a:cs typeface="ＭＳ Ｐゴシック"/>
              </a:rPr>
              <a:t>Area 2:  situations where there is a national challenge and UNCT capacity to meet the challenge, but key actors aren’t yet in alignment to support UNCT action. UN RC/RR/Agency Rep. can take strategic action through negotiation and consensus building to increase alignment. However, it may be impossible to gain support of key actors, in which case UNCT should not proceed.</a:t>
            </a:r>
          </a:p>
          <a:p>
            <a:r>
              <a:rPr lang="en-US" altLang="ja-JP" sz="800" smtClean="0">
                <a:cs typeface="ＭＳ Ｐゴシック"/>
              </a:rPr>
              <a:t>Area 3: situations where there is a challenge, and key actors are in principle supportive of UNCT action, but UNCT doesn’t actually have the comparative advantage to act. UNCT may be able to draw on regional/global UN capacity, something that will usually take time. Critical questions are whether capacity can be built quickly enough to respond effectively, and whether others are already better positioned and UNCT would be duplicative.</a:t>
            </a:r>
          </a:p>
          <a:p>
            <a:r>
              <a:rPr lang="en-US" altLang="ja-JP" sz="800" smtClean="0">
                <a:cs typeface="ＭＳ Ｐゴシック"/>
              </a:rPr>
              <a:t>Lower priorities (area 4) are situations where the Country Team has capacity and other actors are supportive, but action by the UNCT isn’t likely to make a significant contribution to major national challenges. These may be the hardest internal negotiations for UNCTs. There will be a strong temptation to do it “because we can.”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lnSpc>
                <a:spcPct val="80000"/>
              </a:lnSpc>
              <a:spcBef>
                <a:spcPct val="20000"/>
              </a:spcBef>
              <a:buClr>
                <a:srgbClr val="006699"/>
              </a:buClr>
              <a:buFont typeface="Wingdings" pitchFamily="2" charset="2"/>
              <a:buChar char="§"/>
            </a:pPr>
            <a:fld id="{A755E406-8DEA-4C65-B93B-10CFC0821398}" type="slidenum">
              <a:rPr lang="en-GB" altLang="ja-JP" sz="1200">
                <a:latin typeface="Times New Roman" pitchFamily="18" charset="0"/>
                <a:cs typeface="ＭＳ Ｐゴシック"/>
              </a:rPr>
              <a:pPr algn="r">
                <a:lnSpc>
                  <a:spcPct val="80000"/>
                </a:lnSpc>
                <a:spcBef>
                  <a:spcPct val="20000"/>
                </a:spcBef>
                <a:buClr>
                  <a:srgbClr val="006699"/>
                </a:buClr>
                <a:buFont typeface="Wingdings" pitchFamily="2" charset="2"/>
                <a:buChar char="§"/>
              </a:pPr>
              <a:t>2</a:t>
            </a:fld>
            <a:endParaRPr lang="en-GB" altLang="ja-JP" sz="1200">
              <a:latin typeface="Times New Roman" pitchFamily="18" charset="0"/>
              <a:cs typeface="ＭＳ Ｐゴシック"/>
            </a:endParaRPr>
          </a:p>
        </p:txBody>
      </p:sp>
      <p:sp>
        <p:nvSpPr>
          <p:cNvPr id="17410" name="Rectangle 2"/>
          <p:cNvSpPr>
            <a:spLocks noGrp="1" noRot="1" noChangeAspect="1" noChangeArrowheads="1" noTextEdit="1"/>
          </p:cNvSpPr>
          <p:nvPr>
            <p:ph type="sldImg"/>
          </p:nvPr>
        </p:nvSpPr>
        <p:spPr>
          <a:xfrm>
            <a:off x="850900" y="744538"/>
            <a:ext cx="4964113" cy="3722687"/>
          </a:xfrm>
          <a:ln/>
        </p:spPr>
      </p:sp>
      <p:sp>
        <p:nvSpPr>
          <p:cNvPr id="17411" name="Rectangle 3"/>
          <p:cNvSpPr>
            <a:spLocks noGrp="1" noChangeArrowheads="1"/>
          </p:cNvSpPr>
          <p:nvPr>
            <p:ph type="body" idx="1"/>
          </p:nvPr>
        </p:nvSpPr>
        <p:spPr>
          <a:xfrm>
            <a:off x="889000" y="4549775"/>
            <a:ext cx="4891088" cy="4468813"/>
          </a:xfrm>
          <a:noFill/>
          <a:ln/>
        </p:spPr>
        <p:txBody>
          <a:bodyPr/>
          <a:lstStyle/>
          <a:p>
            <a:pPr marL="95250" indent="-95250" eaLnBrk="1" hangingPunct="1">
              <a:buFontTx/>
              <a:buChar char="•"/>
            </a:pPr>
            <a:r>
              <a:rPr lang="en-US" altLang="ja-JP" smtClean="0">
                <a:cs typeface="ＭＳ Ｐゴシック"/>
              </a:rPr>
              <a:t>The facilitator/RP should provide these instructions and then do it themselves for the group as an example.  </a:t>
            </a:r>
          </a:p>
          <a:p>
            <a:pPr marL="95250" indent="-95250" eaLnBrk="1" hangingPunct="1">
              <a:buFontTx/>
              <a:buChar char="•"/>
            </a:pPr>
            <a:r>
              <a:rPr lang="en-US" altLang="ja-JP" smtClean="0">
                <a:cs typeface="ＭＳ Ｐゴシック"/>
              </a:rPr>
              <a:t>As the facilitator goes around the room for introductions, the RP may opt to sit at the computer and type in the words or expressions as they are spoken. Depending on the group this can be funny and help to build rapport. This can also be done on a flipchart.</a:t>
            </a:r>
            <a:endParaRPr lang="en-GB" altLang="ja-JP" smtClean="0">
              <a:cs typeface="ＭＳ Ｐゴシック"/>
            </a:endParaRPr>
          </a:p>
          <a:p>
            <a:pPr marL="95250" indent="-95250" eaLnBrk="1" hangingPunct="1">
              <a:buFontTx/>
              <a:buChar char="•"/>
            </a:pPr>
            <a:r>
              <a:rPr lang="en-US" altLang="ja-JP" smtClean="0">
                <a:cs typeface="ＭＳ Ｐゴシック"/>
              </a:rPr>
              <a:t> If the facilitator/RP has an alternative ice-breaker exercise for introducing participants, please use it, but include the expectations.</a:t>
            </a:r>
          </a:p>
          <a:p>
            <a:pPr marL="95250" indent="-95250" eaLnBrk="1" hangingPunct="1"/>
            <a:endParaRPr lang="en-US" altLang="ja-JP" smtClean="0">
              <a:cs typeface="ＭＳ Ｐゴシック"/>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E002B6E0-BA71-4185-A75A-951D5DB795F7}" type="slidenum">
              <a:rPr lang="en-GB" altLang="ja-JP" sz="1200">
                <a:solidFill>
                  <a:srgbClr val="000000"/>
                </a:solidFill>
                <a:latin typeface="Times New Roman" pitchFamily="18" charset="0"/>
                <a:cs typeface="Arial" charset="0"/>
              </a:rPr>
              <a:pPr algn="r"/>
              <a:t>20</a:t>
            </a:fld>
            <a:endParaRPr lang="en-GB" altLang="ja-JP" sz="1200">
              <a:solidFill>
                <a:srgbClr val="000000"/>
              </a:solidFill>
              <a:latin typeface="Times New Roman" pitchFamily="18" charset="0"/>
              <a:cs typeface="Arial" charset="0"/>
            </a:endParaRPr>
          </a:p>
        </p:txBody>
      </p:sp>
      <p:sp>
        <p:nvSpPr>
          <p:cNvPr id="58370" name="Rectangle 2"/>
          <p:cNvSpPr>
            <a:spLocks noGrp="1" noRot="1" noChangeAspect="1" noChangeArrowheads="1" noTextEdit="1"/>
          </p:cNvSpPr>
          <p:nvPr>
            <p:ph type="sldImg"/>
          </p:nvPr>
        </p:nvSpPr>
        <p:spPr>
          <a:xfrm>
            <a:off x="835025" y="428625"/>
            <a:ext cx="4965700" cy="3724275"/>
          </a:xfrm>
          <a:ln/>
        </p:spPr>
      </p:sp>
      <p:sp>
        <p:nvSpPr>
          <p:cNvPr id="58371" name="Rectangle 3"/>
          <p:cNvSpPr>
            <a:spLocks noGrp="1" noChangeArrowheads="1"/>
          </p:cNvSpPr>
          <p:nvPr>
            <p:ph type="body" idx="1"/>
          </p:nvPr>
        </p:nvSpPr>
        <p:spPr>
          <a:xfrm>
            <a:off x="603250" y="4495800"/>
            <a:ext cx="5532438" cy="4687888"/>
          </a:xfrm>
          <a:noFill/>
          <a:ln/>
        </p:spPr>
        <p:txBody>
          <a:bodyPr/>
          <a:lstStyle/>
          <a:p>
            <a:r>
              <a:rPr lang="en-US" altLang="ja-JP" sz="800" smtClean="0">
                <a:cs typeface="ＭＳ Ｐゴシック"/>
              </a:rPr>
              <a:t>HIDDEN SLIDE</a:t>
            </a:r>
          </a:p>
          <a:p>
            <a:endParaRPr lang="en-US" altLang="ja-JP" sz="800" smtClean="0">
              <a:cs typeface="ＭＳ Ｐゴシック"/>
            </a:endParaRPr>
          </a:p>
          <a:p>
            <a:r>
              <a:rPr lang="en-US" altLang="ja-JP" sz="800" smtClean="0">
                <a:cs typeface="ＭＳ Ｐゴシック"/>
              </a:rPr>
              <a:t>Key idea: UN RC/RR/Agency Rep. needs to be able to identify and set strategic priorities systematically. </a:t>
            </a:r>
          </a:p>
          <a:p>
            <a:r>
              <a:rPr lang="en-US" altLang="ja-JP" sz="800" smtClean="0">
                <a:cs typeface="ＭＳ Ｐゴシック"/>
              </a:rPr>
              <a:t>Main criteria for priority setting are represented as three circles: national challenges and opportunities; UNCT capacity/comparative advantage, and alignment of key actors with decision making power and influence to support UNCT action on an issue.</a:t>
            </a:r>
          </a:p>
          <a:p>
            <a:r>
              <a:rPr lang="en-US" altLang="ja-JP" sz="800" smtClean="0">
                <a:cs typeface="ＭＳ Ｐゴシック"/>
              </a:rPr>
              <a:t>Note: MDs, MDGs and other international agreements and norms are also a point of reference for UNCT. Here, we assume that they’ll be reflected in UNCT commitment to gear capacity and comparative advantage toward MD/MDGs, and in the overlap between UNCT and national challenges.</a:t>
            </a:r>
          </a:p>
          <a:p>
            <a:endParaRPr lang="en-US" altLang="ja-JP" sz="800" smtClean="0">
              <a:cs typeface="ＭＳ Ｐゴシック"/>
            </a:endParaRPr>
          </a:p>
          <a:p>
            <a:r>
              <a:rPr lang="en-US" altLang="ja-JP" sz="800" smtClean="0">
                <a:cs typeface="ＭＳ Ｐゴシック"/>
              </a:rPr>
              <a:t>At any point in time, these three circles are shifting and shiftable to differing degrees:</a:t>
            </a:r>
          </a:p>
          <a:p>
            <a:pPr>
              <a:buFontTx/>
              <a:buChar char="•"/>
            </a:pPr>
            <a:r>
              <a:rPr lang="en-US" altLang="ja-JP" sz="800" smtClean="0">
                <a:cs typeface="ＭＳ Ｐゴシック"/>
              </a:rPr>
              <a:t>National challenges shift due to factors largely beyond UNCT’s control</a:t>
            </a:r>
          </a:p>
          <a:p>
            <a:pPr>
              <a:buFontTx/>
              <a:buChar char="•"/>
            </a:pPr>
            <a:r>
              <a:rPr lang="en-US" altLang="ja-JP" sz="800" smtClean="0">
                <a:cs typeface="ＭＳ Ｐゴシック"/>
              </a:rPr>
              <a:t>UNCT comparative advantage (mandate plus capacity plus ability to perform better than others) can shift over time through decisions and actions by RC and CT Representatives and staffs</a:t>
            </a:r>
          </a:p>
          <a:p>
            <a:pPr>
              <a:buFontTx/>
              <a:buChar char="•"/>
            </a:pPr>
            <a:r>
              <a:rPr lang="en-US" altLang="ja-JP" sz="800" smtClean="0">
                <a:cs typeface="ＭＳ Ｐゴシック"/>
              </a:rPr>
              <a:t>Alignment can increase through processes of negotiation and consensus building, which RC/RR/Agency heads can lead and/or participate in</a:t>
            </a:r>
          </a:p>
          <a:p>
            <a:endParaRPr lang="en-US" altLang="ja-JP" sz="800" smtClean="0">
              <a:cs typeface="ＭＳ Ｐゴシック"/>
            </a:endParaRPr>
          </a:p>
          <a:p>
            <a:r>
              <a:rPr lang="en-US" altLang="ja-JP" sz="800" smtClean="0">
                <a:cs typeface="ＭＳ Ｐゴシック"/>
              </a:rPr>
              <a:t>Top priorities (area 1) are the situations where all three criteria are met. UNCT can take action now and do some good.</a:t>
            </a:r>
          </a:p>
          <a:p>
            <a:r>
              <a:rPr lang="en-US" altLang="ja-JP" sz="800" smtClean="0">
                <a:cs typeface="ＭＳ Ｐゴシック"/>
              </a:rPr>
              <a:t>Potential high priorities (areas 2 and 3) </a:t>
            </a:r>
          </a:p>
          <a:p>
            <a:r>
              <a:rPr lang="en-US" altLang="ja-JP" sz="800" smtClean="0">
                <a:cs typeface="ＭＳ Ｐゴシック"/>
              </a:rPr>
              <a:t>Area 2:  situations where there is a national challenge and UNCT capacity to meet the challenge, but key actors aren’t yet in alignment to support UNCT action. UN RC/RR/Agency Rep. can take strategic action through negotiation and consensus building to increase alignment. However, it may be impossible to gain support of key actors, in which case UNCT should not proceed.</a:t>
            </a:r>
          </a:p>
          <a:p>
            <a:r>
              <a:rPr lang="en-US" altLang="ja-JP" sz="800" smtClean="0">
                <a:cs typeface="ＭＳ Ｐゴシック"/>
              </a:rPr>
              <a:t>Area 3: situations where there is a challenge, and key actors are in principle supportive of UNCT action, but UNCT doesn’t actually have the comparative advantage to act. UNCT may be able to draw on regional/global UN capacity, something that will usually take time. Critical questions are whether capacity can be built quickly enough to respond effectively, and whether others are already better positioned and UNCT would be duplicative.</a:t>
            </a:r>
          </a:p>
          <a:p>
            <a:r>
              <a:rPr lang="en-US" altLang="ja-JP" sz="800" smtClean="0">
                <a:cs typeface="ＭＳ Ｐゴシック"/>
              </a:rPr>
              <a:t>Lower priorities (area 4) are situations where the Country Team has capacity and other actors are supportive, but action by the UNCT isn’t likely to make a significant contribution to major national challenges. These may be the hardest internal negotiations for UNCTs. There will be a strong temptation to do it “because we can.”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Rot="1" noChangeAspect="1" noChangeArrowheads="1" noTextEdit="1"/>
          </p:cNvSpPr>
          <p:nvPr>
            <p:ph type="sldImg"/>
          </p:nvPr>
        </p:nvSpPr>
        <p:spPr>
          <a:xfrm>
            <a:off x="850900" y="744538"/>
            <a:ext cx="4964113" cy="3722687"/>
          </a:xfrm>
          <a:ln/>
        </p:spPr>
      </p:sp>
      <p:sp>
        <p:nvSpPr>
          <p:cNvPr id="19458" name="Rectangle 3"/>
          <p:cNvSpPr>
            <a:spLocks noGrp="1" noChangeArrowheads="1"/>
          </p:cNvSpPr>
          <p:nvPr>
            <p:ph type="body" idx="1"/>
          </p:nvPr>
        </p:nvSpPr>
        <p:spPr>
          <a:xfrm>
            <a:off x="889000" y="4716463"/>
            <a:ext cx="4891088" cy="4467225"/>
          </a:xfrm>
          <a:noFill/>
          <a:ln/>
        </p:spPr>
        <p:txBody>
          <a:bodyPr/>
          <a:lstStyle/>
          <a:p>
            <a:pPr eaLnBrk="1" hangingPunct="1">
              <a:buFontTx/>
              <a:buChar char="-"/>
            </a:pPr>
            <a:r>
              <a:rPr lang="en-US" smtClean="0"/>
              <a:t>Link the results of the LNA with the expectations that came up from the introductions</a:t>
            </a:r>
          </a:p>
          <a:p>
            <a:pPr eaLnBrk="1" hangingPunct="1">
              <a:buFontTx/>
              <a:buChar char="-"/>
            </a:pPr>
            <a:r>
              <a:rPr lang="en-US" smtClean="0"/>
              <a:t>If a Learning Needs Assessment was not done prior to the workshop or if most of the respondents have not filled-it in, take a little longer to debrief with the group on what their learning expectations are, while taking notes of those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lnSpc>
                <a:spcPct val="80000"/>
              </a:lnSpc>
              <a:spcBef>
                <a:spcPct val="20000"/>
              </a:spcBef>
              <a:buClr>
                <a:srgbClr val="006699"/>
              </a:buClr>
              <a:buFont typeface="Wingdings" pitchFamily="2" charset="2"/>
              <a:buChar char="§"/>
            </a:pPr>
            <a:fld id="{0B378313-27FA-4CF4-9FC5-15893A6F6E87}" type="slidenum">
              <a:rPr lang="en-GB" altLang="ja-JP" sz="1200">
                <a:latin typeface="Times New Roman" pitchFamily="18" charset="0"/>
                <a:cs typeface="ＭＳ Ｐゴシック"/>
              </a:rPr>
              <a:pPr algn="r">
                <a:lnSpc>
                  <a:spcPct val="80000"/>
                </a:lnSpc>
                <a:spcBef>
                  <a:spcPct val="20000"/>
                </a:spcBef>
                <a:buClr>
                  <a:srgbClr val="006699"/>
                </a:buClr>
                <a:buFont typeface="Wingdings" pitchFamily="2" charset="2"/>
                <a:buChar char="§"/>
              </a:pPr>
              <a:t>4</a:t>
            </a:fld>
            <a:endParaRPr lang="en-GB" altLang="ja-JP" sz="1200">
              <a:latin typeface="Times New Roman" pitchFamily="18" charset="0"/>
              <a:cs typeface="ＭＳ Ｐゴシック"/>
            </a:endParaRPr>
          </a:p>
        </p:txBody>
      </p:sp>
      <p:sp>
        <p:nvSpPr>
          <p:cNvPr id="21506" name="Rectangle 2"/>
          <p:cNvSpPr>
            <a:spLocks noGrp="1" noRot="1" noChangeAspect="1" noChangeArrowheads="1" noTextEdit="1"/>
          </p:cNvSpPr>
          <p:nvPr>
            <p:ph type="sldImg"/>
          </p:nvPr>
        </p:nvSpPr>
        <p:spPr>
          <a:xfrm>
            <a:off x="863600" y="750888"/>
            <a:ext cx="4946650" cy="3709987"/>
          </a:xfrm>
          <a:ln/>
        </p:spPr>
      </p:sp>
      <p:sp>
        <p:nvSpPr>
          <p:cNvPr id="21507" name="Rectangle 3"/>
          <p:cNvSpPr>
            <a:spLocks noGrp="1" noChangeArrowheads="1"/>
          </p:cNvSpPr>
          <p:nvPr>
            <p:ph type="body" idx="1"/>
          </p:nvPr>
        </p:nvSpPr>
        <p:spPr>
          <a:xfrm>
            <a:off x="889000" y="4716463"/>
            <a:ext cx="4891088" cy="4467225"/>
          </a:xfrm>
          <a:noFill/>
          <a:ln/>
        </p:spPr>
        <p:txBody>
          <a:bodyPr lIns="91423" tIns="45713" rIns="91423" bIns="45713"/>
          <a:lstStyle/>
          <a:p>
            <a:pPr marL="190500" indent="-190500" eaLnBrk="1" hangingPunct="1">
              <a:buFontTx/>
              <a:buChar char="•"/>
            </a:pPr>
            <a:r>
              <a:rPr lang="it-IT" altLang="ja-JP" smtClean="0">
                <a:cs typeface="ＭＳ Ｐゴシック"/>
              </a:rPr>
              <a:t>It is always good to have these objectives on flipcharts around the room for easy reference. Whether you present them with PowerPoint or whether you use the flipcharts is up to you.</a:t>
            </a:r>
            <a:endParaRPr lang="en-US" altLang="ja-JP" smtClean="0">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B2F0DE0A-7582-4E51-A21B-26AB260E5391}" type="slidenum">
              <a:rPr lang="en-GB" altLang="ja-JP" sz="1200">
                <a:latin typeface="Times New Roman" pitchFamily="18" charset="0"/>
                <a:cs typeface="ＭＳ Ｐゴシック"/>
              </a:rPr>
              <a:pPr algn="r"/>
              <a:t>5</a:t>
            </a:fld>
            <a:endParaRPr lang="en-GB" altLang="ja-JP" sz="1200">
              <a:latin typeface="Times New Roman" pitchFamily="18" charset="0"/>
              <a:cs typeface="ＭＳ Ｐゴシック"/>
            </a:endParaRPr>
          </a:p>
        </p:txBody>
      </p:sp>
      <p:sp>
        <p:nvSpPr>
          <p:cNvPr id="23554" name="Rectangle 2"/>
          <p:cNvSpPr>
            <a:spLocks noGrp="1" noRot="1" noChangeAspect="1" noChangeArrowheads="1" noTextEdit="1"/>
          </p:cNvSpPr>
          <p:nvPr>
            <p:ph type="sldImg"/>
          </p:nvPr>
        </p:nvSpPr>
        <p:spPr>
          <a:xfrm>
            <a:off x="850900" y="744538"/>
            <a:ext cx="4964113" cy="3722687"/>
          </a:xfrm>
          <a:ln/>
        </p:spPr>
      </p:sp>
      <p:sp>
        <p:nvSpPr>
          <p:cNvPr id="23555" name="Rectangle 3"/>
          <p:cNvSpPr>
            <a:spLocks noGrp="1" noChangeArrowheads="1"/>
          </p:cNvSpPr>
          <p:nvPr>
            <p:ph type="body" idx="1"/>
          </p:nvPr>
        </p:nvSpPr>
        <p:spPr>
          <a:xfrm>
            <a:off x="889000" y="4716463"/>
            <a:ext cx="4891088" cy="4467225"/>
          </a:xfrm>
          <a:noFill/>
          <a:ln/>
        </p:spPr>
        <p:txBody>
          <a:bodyPr/>
          <a:lstStyle/>
          <a:p>
            <a:pPr marL="190500" indent="-190500" eaLnBrk="1" hangingPunct="1">
              <a:buFontTx/>
              <a:buChar char="•"/>
              <a:tabLst>
                <a:tab pos="190500" algn="l"/>
              </a:tabLst>
            </a:pPr>
            <a:r>
              <a:rPr lang="en-US" altLang="ja-JP" smtClean="0">
                <a:cs typeface="ＭＳ Ｐゴシック"/>
              </a:rPr>
              <a:t>Participants should have an updated schedule in their folders/ hand-  outs</a:t>
            </a:r>
          </a:p>
          <a:p>
            <a:pPr marL="190500" indent="-190500" eaLnBrk="1" hangingPunct="1">
              <a:buFontTx/>
              <a:buChar char="•"/>
              <a:tabLst>
                <a:tab pos="190500" algn="l"/>
              </a:tabLst>
            </a:pPr>
            <a:r>
              <a:rPr lang="en-US" altLang="ja-JP" smtClean="0">
                <a:cs typeface="ＭＳ Ｐゴシック"/>
              </a:rPr>
              <a:t>Prepare a retreat schedule on brown paper with cards</a:t>
            </a:r>
          </a:p>
          <a:p>
            <a:pPr marL="190500" indent="-190500" eaLnBrk="1" hangingPunct="1">
              <a:buFontTx/>
              <a:buChar char="•"/>
              <a:tabLst>
                <a:tab pos="190500" algn="l"/>
              </a:tabLst>
            </a:pPr>
            <a:r>
              <a:rPr lang="en-US" altLang="ja-JP" smtClean="0">
                <a:cs typeface="ＭＳ Ｐゴシック"/>
              </a:rPr>
              <a:t>If you have done so, draw participants’ attention to this display now</a:t>
            </a:r>
          </a:p>
          <a:p>
            <a:pPr marL="190500" indent="-190500" eaLnBrk="1" hangingPunct="1">
              <a:buFontTx/>
              <a:buChar char="•"/>
              <a:tabLst>
                <a:tab pos="190500" algn="l"/>
              </a:tabLst>
            </a:pPr>
            <a:r>
              <a:rPr lang="en-US" altLang="ja-JP" smtClean="0">
                <a:cs typeface="ＭＳ Ｐゴシック"/>
              </a:rPr>
              <a:t>Don’t read each card, rather summarize the major blocks of time and the results expected</a:t>
            </a:r>
          </a:p>
          <a:p>
            <a:pPr marL="190500" indent="-190500" eaLnBrk="1" hangingPunct="1">
              <a:buFontTx/>
              <a:buChar char="•"/>
              <a:tabLst>
                <a:tab pos="190500" algn="l"/>
              </a:tabLst>
            </a:pPr>
            <a:r>
              <a:rPr lang="en-US" altLang="ja-JP" smtClean="0">
                <a:cs typeface="ＭＳ Ｐゴシック"/>
              </a:rPr>
              <a:t>As much as possible show participants that their expected results or worries (previous exercise) will be addressed by the retreat schedule</a:t>
            </a:r>
          </a:p>
          <a:p>
            <a:pPr marL="190500" indent="-190500" eaLnBrk="1" hangingPunct="1">
              <a:buFontTx/>
              <a:buChar char="•"/>
              <a:tabLst>
                <a:tab pos="190500" algn="l"/>
              </a:tabLst>
            </a:pPr>
            <a:r>
              <a:rPr lang="en-US" altLang="ja-JP" smtClean="0">
                <a:cs typeface="ＭＳ Ｐゴシック"/>
              </a:rPr>
              <a:t>Prepare a cut-out symbol for coffee breaks, inform participants that regular breaks will be taken, but that the timing of these breaks will be adapted to the process of the retreat</a:t>
            </a:r>
          </a:p>
          <a:p>
            <a:pPr marL="190500" indent="-190500" eaLnBrk="1" hangingPunct="1">
              <a:buFontTx/>
              <a:buChar char="•"/>
              <a:tabLst>
                <a:tab pos="190500" algn="l"/>
              </a:tabLst>
            </a:pPr>
            <a:r>
              <a:rPr lang="en-US" altLang="ja-JP" smtClean="0">
                <a:cs typeface="ＭＳ Ｐゴシック"/>
              </a:rPr>
              <a:t>For day 1, place the coffee break symbols on the schedule at the estimated times  </a:t>
            </a:r>
          </a:p>
          <a:p>
            <a:pPr marL="190500" indent="-190500" eaLnBrk="1" hangingPunct="1">
              <a:buFontTx/>
              <a:buChar char="•"/>
              <a:tabLst>
                <a:tab pos="190500" algn="l"/>
              </a:tabLst>
            </a:pPr>
            <a:r>
              <a:rPr lang="en-US" altLang="ja-JP" smtClean="0">
                <a:cs typeface="ＭＳ Ｐゴシック"/>
              </a:rPr>
              <a:t> Introduce the  “Parking Lot” or “Hanging Issues” chart</a:t>
            </a:r>
            <a:endParaRPr lang="en-GB" altLang="ja-JP" smtClean="0">
              <a:cs typeface="ＭＳ Ｐゴシック"/>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B580563B-A25D-4FD4-9071-BBF52C12AA8B}" type="slidenum">
              <a:rPr lang="en-GB" altLang="ja-JP" sz="1200">
                <a:latin typeface="Times New Roman" pitchFamily="18" charset="0"/>
                <a:cs typeface="ＭＳ Ｐゴシック"/>
              </a:rPr>
              <a:pPr algn="r"/>
              <a:t>6</a:t>
            </a:fld>
            <a:endParaRPr lang="en-GB" altLang="ja-JP" sz="1200">
              <a:latin typeface="Times New Roman" pitchFamily="18" charset="0"/>
              <a:cs typeface="ＭＳ Ｐゴシック"/>
            </a:endParaRPr>
          </a:p>
        </p:txBody>
      </p:sp>
      <p:sp>
        <p:nvSpPr>
          <p:cNvPr id="29698" name="Rectangle 2"/>
          <p:cNvSpPr>
            <a:spLocks noGrp="1" noRot="1" noChangeAspect="1" noChangeArrowheads="1" noTextEdit="1"/>
          </p:cNvSpPr>
          <p:nvPr>
            <p:ph type="sldImg"/>
          </p:nvPr>
        </p:nvSpPr>
        <p:spPr>
          <a:xfrm>
            <a:off x="863600" y="750888"/>
            <a:ext cx="4946650" cy="3709987"/>
          </a:xfrm>
          <a:ln/>
        </p:spPr>
      </p:sp>
      <p:sp>
        <p:nvSpPr>
          <p:cNvPr id="29699" name="Rectangle 3"/>
          <p:cNvSpPr>
            <a:spLocks noGrp="1" noChangeArrowheads="1"/>
          </p:cNvSpPr>
          <p:nvPr>
            <p:ph type="body" idx="1"/>
          </p:nvPr>
        </p:nvSpPr>
        <p:spPr>
          <a:xfrm>
            <a:off x="889000" y="4716463"/>
            <a:ext cx="4891088" cy="4467225"/>
          </a:xfrm>
          <a:noFill/>
          <a:ln/>
        </p:spPr>
        <p:txBody>
          <a:bodyPr lIns="91423" tIns="45713" rIns="91423" bIns="45713"/>
          <a:lstStyle/>
          <a:p>
            <a:pPr marL="190500" indent="-190500" eaLnBrk="1" hangingPunct="1">
              <a:buFontTx/>
              <a:buChar char="•"/>
            </a:pPr>
            <a:r>
              <a:rPr lang="en-GB" altLang="ja-JP" smtClean="0">
                <a:cs typeface="ＭＳ Ｐゴシック"/>
              </a:rPr>
              <a:t>Resource Person and Facilitator introduce themselves and explain their own roles with the next two slides. </a:t>
            </a:r>
          </a:p>
          <a:p>
            <a:pPr marL="190500" indent="-190500" eaLnBrk="1" hangingPunct="1">
              <a:buFontTx/>
              <a:buChar char="•"/>
            </a:pPr>
            <a:r>
              <a:rPr lang="en-GB" altLang="ja-JP" smtClean="0">
                <a:cs typeface="ＭＳ Ｐゴシック"/>
              </a:rPr>
              <a:t>In the previous workshops, this included a “What we don’t do” slide for each; it is suggested to drop the slides but to incorporate the “don’t”s in the oral presentation.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C112E269-2F98-4D72-AB55-8A9165FEF60A}" type="slidenum">
              <a:rPr lang="en-GB" altLang="ja-JP" sz="1200">
                <a:latin typeface="Times New Roman" pitchFamily="18" charset="0"/>
                <a:cs typeface="ＭＳ Ｐゴシック"/>
              </a:rPr>
              <a:pPr algn="r"/>
              <a:t>7</a:t>
            </a:fld>
            <a:endParaRPr lang="en-GB" altLang="ja-JP" sz="1200">
              <a:latin typeface="Times New Roman" pitchFamily="18" charset="0"/>
              <a:cs typeface="ＭＳ Ｐゴシック"/>
            </a:endParaRPr>
          </a:p>
        </p:txBody>
      </p:sp>
      <p:sp>
        <p:nvSpPr>
          <p:cNvPr id="31746" name="Rectangle 2"/>
          <p:cNvSpPr>
            <a:spLocks noGrp="1" noRot="1" noChangeAspect="1" noChangeArrowheads="1" noTextEdit="1"/>
          </p:cNvSpPr>
          <p:nvPr>
            <p:ph type="sldImg"/>
          </p:nvPr>
        </p:nvSpPr>
        <p:spPr>
          <a:xfrm>
            <a:off x="855663" y="579438"/>
            <a:ext cx="4945062" cy="3708400"/>
          </a:xfrm>
          <a:ln/>
        </p:spPr>
      </p:sp>
      <p:sp>
        <p:nvSpPr>
          <p:cNvPr id="31747" name="Rectangle 3"/>
          <p:cNvSpPr>
            <a:spLocks noGrp="1" noChangeArrowheads="1"/>
          </p:cNvSpPr>
          <p:nvPr>
            <p:ph type="body" idx="1"/>
          </p:nvPr>
        </p:nvSpPr>
        <p:spPr>
          <a:xfrm>
            <a:off x="889000" y="4467225"/>
            <a:ext cx="5260975" cy="5295900"/>
          </a:xfrm>
          <a:noFill/>
          <a:ln/>
        </p:spPr>
        <p:txBody>
          <a:bodyPr lIns="91423" tIns="45713" rIns="91423" bIns="45713"/>
          <a:lstStyle/>
          <a:p>
            <a:pPr marL="190500" indent="-190500" eaLnBrk="1" hangingPunct="1"/>
            <a:r>
              <a:rPr lang="en-GB" altLang="ja-JP" b="1" u="sng" smtClean="0">
                <a:cs typeface="ＭＳ Ｐゴシック"/>
              </a:rPr>
              <a:t>Talking points:</a:t>
            </a:r>
          </a:p>
          <a:p>
            <a:pPr marL="190500" indent="-190500" eaLnBrk="1" hangingPunct="1">
              <a:buFontTx/>
              <a:buChar char="•"/>
            </a:pPr>
            <a:r>
              <a:rPr lang="en-GB" altLang="ja-JP" smtClean="0">
                <a:cs typeface="ＭＳ Ｐゴシック"/>
              </a:rPr>
              <a:t>Before a Resource Person like myself goes out for training, we will have established, with the help of DOCO, the UN System Staff College and the country team where you (UNCT) are in terms of implementing UN Reform and the CCA and UNDAF processes. This allows us to fine-tune the design of this workshop to your specific country needs. However, we are far less knowledgeable about your country than you are and therefore we will rely on you to actively inject that special knowledge into our work over the next three days.</a:t>
            </a:r>
          </a:p>
          <a:p>
            <a:pPr marL="190500" indent="-190500" eaLnBrk="1" hangingPunct="1">
              <a:buFontTx/>
              <a:buChar char="•"/>
            </a:pPr>
            <a:r>
              <a:rPr lang="en-GB" altLang="ja-JP" smtClean="0">
                <a:cs typeface="ＭＳ Ｐゴシック"/>
              </a:rPr>
              <a:t>We have a good knowledge about the subject matters, but we are not in-depth experts on all of them. However, we know where to find information and we will be happy to assist you with that throughout the workshop.</a:t>
            </a:r>
          </a:p>
          <a:p>
            <a:pPr marL="190500" indent="-190500" eaLnBrk="1" hangingPunct="1">
              <a:buFontTx/>
              <a:buChar char="•"/>
            </a:pPr>
            <a:r>
              <a:rPr lang="en-GB" altLang="ja-JP" smtClean="0">
                <a:cs typeface="ＭＳ Ｐゴシック"/>
              </a:rPr>
              <a:t>We want to encourage the application of lessons learned and best practices and stimulate a creative and forward-looking approach. </a:t>
            </a:r>
          </a:p>
          <a:p>
            <a:pPr marL="190500" indent="-190500" eaLnBrk="1" hangingPunct="1">
              <a:buFontTx/>
              <a:buChar char="•"/>
            </a:pPr>
            <a:r>
              <a:rPr lang="en-GB" altLang="ja-JP" smtClean="0">
                <a:cs typeface="ＭＳ Ｐゴシック"/>
              </a:rPr>
              <a:t>We are not here as representatives of our respective agencies, but wear a “UN Hat”. As far as I am concerned, I am not therefore here as a [UNICEF/UNDP/etc] rep and will not [use some anecdote from your agency]</a:t>
            </a:r>
          </a:p>
          <a:p>
            <a:pPr marL="190500" indent="-190500" eaLnBrk="1" hangingPunct="1">
              <a:buFontTx/>
              <a:buChar char="•"/>
            </a:pPr>
            <a:r>
              <a:rPr lang="en-GB" altLang="ja-JP" smtClean="0">
                <a:cs typeface="ＭＳ Ｐゴシック"/>
              </a:rPr>
              <a:t>And finally, let me say that the resource persons trained for these workshops are not necessarily professional trainers and facilitators, but have been trained by the UN System Staff College. The Facilitator has a different role, which in this workshop is going to be taken on by …. (hand over to Professional Facilitator)</a:t>
            </a:r>
          </a:p>
          <a:p>
            <a:pPr marL="190500" indent="-190500" eaLnBrk="1" hangingPunct="1">
              <a:buFontTx/>
              <a:buChar char="•"/>
            </a:pPr>
            <a:r>
              <a:rPr lang="en-GB" altLang="ja-JP" i="1" u="sng" smtClean="0">
                <a:cs typeface="ＭＳ Ｐゴシック"/>
              </a:rPr>
              <a:t>An alternative process</a:t>
            </a:r>
            <a:r>
              <a:rPr lang="en-GB" altLang="ja-JP" smtClean="0">
                <a:cs typeface="ＭＳ Ｐゴシック"/>
              </a:rPr>
              <a:t> is to have the facilitator introduce the Resource Persons’ role and the Resource Person introduce the Facilitator’s role.</a:t>
            </a:r>
          </a:p>
          <a:p>
            <a:pPr marL="190500" indent="-190500" eaLnBrk="1" hangingPunct="1">
              <a:buFontTx/>
              <a:buChar char="•"/>
            </a:pPr>
            <a:endParaRPr lang="en-GB" altLang="ja-JP" smtClean="0">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6E14946B-E045-46AC-9B53-F46BB36C799B}" type="slidenum">
              <a:rPr lang="en-GB" altLang="ja-JP" sz="1200">
                <a:latin typeface="Times New Roman" pitchFamily="18" charset="0"/>
                <a:cs typeface="ＭＳ Ｐゴシック"/>
              </a:rPr>
              <a:pPr algn="r"/>
              <a:t>8</a:t>
            </a:fld>
            <a:endParaRPr lang="en-GB" altLang="ja-JP" sz="1200">
              <a:latin typeface="Times New Roman" pitchFamily="18" charset="0"/>
              <a:cs typeface="ＭＳ Ｐゴシック"/>
            </a:endParaRPr>
          </a:p>
        </p:txBody>
      </p:sp>
      <p:sp>
        <p:nvSpPr>
          <p:cNvPr id="33794" name="Rectangle 2"/>
          <p:cNvSpPr>
            <a:spLocks noGrp="1" noRot="1" noChangeAspect="1" noChangeArrowheads="1" noTextEdit="1"/>
          </p:cNvSpPr>
          <p:nvPr>
            <p:ph type="sldImg"/>
          </p:nvPr>
        </p:nvSpPr>
        <p:spPr>
          <a:xfrm>
            <a:off x="863600" y="750888"/>
            <a:ext cx="4946650" cy="3709987"/>
          </a:xfrm>
          <a:ln/>
        </p:spPr>
      </p:sp>
      <p:sp>
        <p:nvSpPr>
          <p:cNvPr id="33795" name="Rectangle 3"/>
          <p:cNvSpPr>
            <a:spLocks noGrp="1" noChangeArrowheads="1"/>
          </p:cNvSpPr>
          <p:nvPr>
            <p:ph type="body" idx="1"/>
          </p:nvPr>
        </p:nvSpPr>
        <p:spPr>
          <a:xfrm>
            <a:off x="889000" y="4716463"/>
            <a:ext cx="4891088" cy="4467225"/>
          </a:xfrm>
          <a:noFill/>
          <a:ln/>
        </p:spPr>
        <p:txBody>
          <a:bodyPr lIns="91423" tIns="45713" rIns="91423" bIns="45713"/>
          <a:lstStyle/>
          <a:p>
            <a:pPr marL="190500" indent="-190500" eaLnBrk="1" hangingPunct="1"/>
            <a:r>
              <a:rPr lang="en-GB" altLang="ja-JP" b="1" u="sng" smtClean="0">
                <a:cs typeface="ＭＳ Ｐゴシック"/>
              </a:rPr>
              <a:t>Talking points:</a:t>
            </a:r>
          </a:p>
          <a:p>
            <a:pPr marL="190500" indent="-190500" eaLnBrk="1" hangingPunct="1"/>
            <a:r>
              <a:rPr lang="en-GB" altLang="ja-JP" smtClean="0">
                <a:cs typeface="ＭＳ Ｐゴシック"/>
              </a:rPr>
              <a:t>Thanks. Like my RP colleague, I have done some homework before coming here, particularly liasing with (insert names of field staff who worked with you on logistics) and I want to take this opportunity to thank them for their great support. </a:t>
            </a:r>
          </a:p>
          <a:p>
            <a:pPr marL="190500" indent="-190500" eaLnBrk="1" hangingPunct="1">
              <a:buFontTx/>
              <a:buChar char="•"/>
            </a:pPr>
            <a:r>
              <a:rPr lang="en-GB" altLang="ja-JP" smtClean="0">
                <a:cs typeface="ＭＳ Ｐゴシック"/>
              </a:rPr>
              <a:t>For the next three days, I will be assisting RP to facilitate the sessions, making sure that all of you will have a chance to contribute and that all your concerns and issues are considered.</a:t>
            </a:r>
          </a:p>
          <a:p>
            <a:pPr marL="190500" indent="-190500" eaLnBrk="1" hangingPunct="1">
              <a:buFontTx/>
              <a:buChar char="•"/>
            </a:pPr>
            <a:r>
              <a:rPr lang="en-GB" altLang="ja-JP" smtClean="0">
                <a:cs typeface="ＭＳ Ｐゴシック"/>
              </a:rPr>
              <a:t>I will also facilitate a few sessions of group work and take on the role of timekeeper (introduce hammer, whistle, red card with ‘Time’ written on it etc).</a:t>
            </a:r>
          </a:p>
          <a:p>
            <a:pPr marL="190500" indent="-190500" eaLnBrk="1" hangingPunct="1">
              <a:buFontTx/>
              <a:buChar char="•"/>
            </a:pPr>
            <a:r>
              <a:rPr lang="en-GB" altLang="ja-JP" smtClean="0">
                <a:cs typeface="ＭＳ Ｐゴシック"/>
              </a:rPr>
              <a:t>And, finally, like RP, I am here representing the UN System, not as a representative of any agency.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779838" y="9429750"/>
            <a:ext cx="2889250" cy="498475"/>
          </a:xfrm>
          <a:prstGeom prst="rect">
            <a:avLst/>
          </a:prstGeom>
          <a:noFill/>
          <a:ln w="9525">
            <a:noFill/>
            <a:miter lim="800000"/>
            <a:headEnd/>
            <a:tailEnd/>
          </a:ln>
        </p:spPr>
        <p:txBody>
          <a:bodyPr anchor="b"/>
          <a:lstStyle/>
          <a:p>
            <a:pPr algn="r"/>
            <a:fld id="{1BF728B6-4728-48AB-B9FB-263C944504A8}" type="slidenum">
              <a:rPr lang="en-GB" altLang="ja-JP" sz="1200">
                <a:latin typeface="Times New Roman" pitchFamily="18" charset="0"/>
                <a:cs typeface="ＭＳ Ｐゴシック"/>
              </a:rPr>
              <a:pPr algn="r"/>
              <a:t>9</a:t>
            </a:fld>
            <a:endParaRPr lang="en-GB" altLang="ja-JP" sz="1200">
              <a:latin typeface="Times New Roman" pitchFamily="18" charset="0"/>
              <a:cs typeface="ＭＳ Ｐゴシック"/>
            </a:endParaRPr>
          </a:p>
        </p:txBody>
      </p:sp>
      <p:sp>
        <p:nvSpPr>
          <p:cNvPr id="35842" name="Rectangle 2"/>
          <p:cNvSpPr>
            <a:spLocks noGrp="1" noRot="1" noChangeAspect="1" noChangeArrowheads="1" noTextEdit="1"/>
          </p:cNvSpPr>
          <p:nvPr>
            <p:ph type="sldImg"/>
          </p:nvPr>
        </p:nvSpPr>
        <p:spPr>
          <a:xfrm>
            <a:off x="863600" y="750888"/>
            <a:ext cx="4946650" cy="3709987"/>
          </a:xfrm>
          <a:ln/>
        </p:spPr>
      </p:sp>
      <p:sp>
        <p:nvSpPr>
          <p:cNvPr id="35843" name="Rectangle 3"/>
          <p:cNvSpPr>
            <a:spLocks noGrp="1" noChangeArrowheads="1"/>
          </p:cNvSpPr>
          <p:nvPr>
            <p:ph type="body" idx="1"/>
          </p:nvPr>
        </p:nvSpPr>
        <p:spPr>
          <a:xfrm>
            <a:off x="889000" y="4716463"/>
            <a:ext cx="4891088" cy="4714875"/>
          </a:xfrm>
          <a:noFill/>
          <a:ln/>
        </p:spPr>
        <p:txBody>
          <a:bodyPr lIns="89730" tIns="44865" rIns="89730" bIns="44865"/>
          <a:lstStyle/>
          <a:p>
            <a:pPr marL="190500" indent="-190500" eaLnBrk="1" hangingPunct="1">
              <a:buFontTx/>
              <a:buChar char="•"/>
            </a:pPr>
            <a:r>
              <a:rPr lang="en-CA" altLang="ja-JP" smtClean="0">
                <a:cs typeface="ＭＳ Ｐゴシック"/>
              </a:rPr>
              <a:t>Pre-prepare a flip chart with the title Ground Rules</a:t>
            </a:r>
          </a:p>
          <a:p>
            <a:pPr marL="190500" indent="-190500" eaLnBrk="1" hangingPunct="1">
              <a:buFontTx/>
              <a:buChar char="•"/>
            </a:pPr>
            <a:r>
              <a:rPr lang="en-CA" altLang="ja-JP" smtClean="0">
                <a:cs typeface="ＭＳ Ｐゴシック"/>
              </a:rPr>
              <a:t>Facilitator/ RP asks the group in plenary to suggest the ground rules for the workshop</a:t>
            </a:r>
          </a:p>
          <a:p>
            <a:pPr marL="190500" indent="-190500" eaLnBrk="1" hangingPunct="1">
              <a:buFontTx/>
              <a:buChar char="•"/>
            </a:pPr>
            <a:r>
              <a:rPr lang="en-CA" altLang="ja-JP" smtClean="0">
                <a:cs typeface="ＭＳ Ｐゴシック"/>
              </a:rPr>
              <a:t>Allow enough time for all suggestions to come forward</a:t>
            </a:r>
          </a:p>
          <a:p>
            <a:pPr marL="190500" indent="-190500" eaLnBrk="1" hangingPunct="1">
              <a:buFontTx/>
              <a:buChar char="•"/>
            </a:pPr>
            <a:r>
              <a:rPr lang="en-CA" altLang="ja-JP" smtClean="0">
                <a:cs typeface="ＭＳ Ｐゴシック"/>
              </a:rPr>
              <a:t>Check against the following to be sure you have collected the most important ones</a:t>
            </a:r>
          </a:p>
          <a:p>
            <a:pPr marL="190500" indent="-190500" eaLnBrk="1" hangingPunct="1"/>
            <a:endParaRPr lang="en-CA" altLang="ja-JP" sz="900" smtClean="0">
              <a:cs typeface="ＭＳ Ｐゴシック"/>
            </a:endParaRPr>
          </a:p>
          <a:p>
            <a:pPr marL="190500" indent="-190500" eaLnBrk="1" hangingPunct="1"/>
            <a:r>
              <a:rPr lang="en-CA" altLang="ja-JP" b="1" smtClean="0">
                <a:cs typeface="ＭＳ Ｐゴシック"/>
              </a:rPr>
              <a:t>Possible Ground Rules:</a:t>
            </a:r>
          </a:p>
          <a:p>
            <a:pPr marL="190500" indent="-190500" eaLnBrk="1" hangingPunct="1">
              <a:buFontTx/>
              <a:buChar char="•"/>
            </a:pPr>
            <a:r>
              <a:rPr lang="en-CA" altLang="ja-JP" smtClean="0">
                <a:cs typeface="ＭＳ Ｐゴシック"/>
              </a:rPr>
              <a:t>Start on time – finish on time</a:t>
            </a:r>
          </a:p>
          <a:p>
            <a:pPr marL="190500" indent="-190500" eaLnBrk="1" hangingPunct="1">
              <a:buFontTx/>
              <a:buChar char="•"/>
            </a:pPr>
            <a:r>
              <a:rPr lang="en-CA" altLang="ja-JP" smtClean="0">
                <a:cs typeface="ＭＳ Ｐゴシック"/>
              </a:rPr>
              <a:t>One person speaks at a time (if this one is NOT suggested by the participants, suggest it and get them to agree)</a:t>
            </a:r>
          </a:p>
          <a:p>
            <a:pPr marL="190500" indent="-190500" eaLnBrk="1" hangingPunct="1">
              <a:buFontTx/>
              <a:buChar char="•"/>
            </a:pPr>
            <a:r>
              <a:rPr lang="en-CA" altLang="ja-JP" smtClean="0">
                <a:cs typeface="ＭＳ Ｐゴシック"/>
              </a:rPr>
              <a:t>Listen to each other – think before replying</a:t>
            </a:r>
          </a:p>
          <a:p>
            <a:pPr marL="190500" indent="-190500" eaLnBrk="1" hangingPunct="1">
              <a:buFontTx/>
              <a:buChar char="•"/>
            </a:pPr>
            <a:r>
              <a:rPr lang="en-CA" altLang="ja-JP" smtClean="0">
                <a:cs typeface="ＭＳ Ｐゴシック"/>
              </a:rPr>
              <a:t>Short, concise interventions</a:t>
            </a:r>
          </a:p>
          <a:p>
            <a:pPr marL="190500" indent="-190500" eaLnBrk="1" hangingPunct="1">
              <a:buFontTx/>
              <a:buChar char="•"/>
            </a:pPr>
            <a:r>
              <a:rPr lang="en-CA" altLang="ja-JP" smtClean="0">
                <a:cs typeface="ＭＳ Ｐゴシック"/>
              </a:rPr>
              <a:t>Everyone participates</a:t>
            </a:r>
          </a:p>
          <a:p>
            <a:pPr marL="190500" indent="-190500" eaLnBrk="1" hangingPunct="1">
              <a:buFontTx/>
              <a:buChar char="•"/>
            </a:pPr>
            <a:r>
              <a:rPr lang="en-CA" altLang="ja-JP" smtClean="0">
                <a:cs typeface="ＭＳ Ｐゴシック"/>
              </a:rPr>
              <a:t>No side discussions in the room – if you must talk with someone, please do so outside.</a:t>
            </a:r>
          </a:p>
          <a:p>
            <a:pPr marL="190500" indent="-190500" eaLnBrk="1" hangingPunct="1">
              <a:buFontTx/>
              <a:buChar char="•"/>
            </a:pPr>
            <a:r>
              <a:rPr lang="en-CA" altLang="ja-JP" smtClean="0">
                <a:cs typeface="ＭＳ Ｐゴシック"/>
              </a:rPr>
              <a:t>No smoking in the room.</a:t>
            </a:r>
          </a:p>
          <a:p>
            <a:pPr marL="190500" indent="-190500" eaLnBrk="1" hangingPunct="1">
              <a:buFontTx/>
              <a:buChar char="•"/>
            </a:pPr>
            <a:r>
              <a:rPr lang="en-CA" altLang="ja-JP" smtClean="0">
                <a:cs typeface="ＭＳ Ｐゴシック"/>
              </a:rPr>
              <a:t>Cell phones off (…or at least on vibrate mode)</a:t>
            </a:r>
          </a:p>
          <a:p>
            <a:pPr marL="190500" indent="-190500" eaLnBrk="1" hangingPunct="1">
              <a:buFontTx/>
              <a:buChar char="•"/>
            </a:pPr>
            <a:r>
              <a:rPr lang="en-CA" altLang="ja-JP" smtClean="0">
                <a:cs typeface="ＭＳ Ｐゴシック"/>
              </a:rPr>
              <a:t>………</a:t>
            </a:r>
          </a:p>
          <a:p>
            <a:pPr marL="190500" indent="-190500" eaLnBrk="1" hangingPunct="1"/>
            <a:r>
              <a:rPr lang="en-CA" altLang="ja-JP" smtClean="0">
                <a:cs typeface="ＭＳ Ｐゴシック"/>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3B23C2F3-E853-4311-A7B7-7F5783FB8BAF}" type="datetimeFigureOut">
              <a:rPr lang="en-GB"/>
              <a:pPr>
                <a:defRPr/>
              </a:pPr>
              <a:t>29/04/2011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CE2DC83-E153-4F4D-B6B4-9ACFEF90097B}"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8706745-CF2E-4821-8E41-3B8F58626354}" type="datetimeFigureOut">
              <a:rPr lang="en-GB"/>
              <a:pPr>
                <a:defRPr/>
              </a:pPr>
              <a:t>29/04/2011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361D8FE9-AD81-4AB6-B212-497A28ABE220}"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E8F57E71-1370-4DE9-886A-BE039AB7AAF1}" type="datetimeFigureOut">
              <a:rPr lang="en-GB"/>
              <a:pPr>
                <a:defRPr/>
              </a:pPr>
              <a:t>29/04/2011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6E9C2AE-2B56-4A3D-89A7-8E71661EF95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E8D6BA5-3404-4A33-AF84-3596CDFDA8C3}" type="datetimeFigureOut">
              <a:rPr lang="en-GB"/>
              <a:pPr>
                <a:defRPr/>
              </a:pPr>
              <a:t>29/04/2011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8A10F0D-78FA-4866-9074-01B2E332E33C}"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B46D85D-2355-4BF7-9371-CCA4958A81F6}" type="datetimeFigureOut">
              <a:rPr lang="en-GB"/>
              <a:pPr>
                <a:defRPr/>
              </a:pPr>
              <a:t>29/04/2011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0E3200A-14E8-4D3C-B70D-CD6A09A6FDC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BEF5B65A-9B40-4C69-BF3D-6435C9001C97}" type="datetimeFigureOut">
              <a:rPr lang="en-GB"/>
              <a:pPr>
                <a:defRPr/>
              </a:pPr>
              <a:t>29/04/2011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908AC62-E85D-4EF0-B395-8A3F05C9B0BA}"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A046EFBF-D634-4076-88D4-340FB0F3971C}" type="datetimeFigureOut">
              <a:rPr lang="en-GB"/>
              <a:pPr>
                <a:defRPr/>
              </a:pPr>
              <a:t>29/04/2011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CDEA872D-0E90-45FB-A3A8-B6C13DE0910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54A296B0-B88F-48B6-91AF-37F77769E231}" type="datetimeFigureOut">
              <a:rPr lang="en-GB"/>
              <a:pPr>
                <a:defRPr/>
              </a:pPr>
              <a:t>29/04/2011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8BED0775-87BE-40CF-B3D8-6536FF470D56}"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584EE163-07EA-47B5-947A-B925B4495EC7}" type="datetimeFigureOut">
              <a:rPr lang="en-GB"/>
              <a:pPr>
                <a:defRPr/>
              </a:pPr>
              <a:t>29/04/2011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0195AFEF-5FE3-4BAC-B4F6-22DD8E9AAFE7}"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9EED0ED-DCC8-4CBF-A45B-81C55AC7A3D4}" type="datetimeFigureOut">
              <a:rPr lang="en-GB"/>
              <a:pPr>
                <a:defRPr/>
              </a:pPr>
              <a:t>29/04/2011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C2A834B3-B3A7-44C3-A8ED-CB4C3647C7B5}"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3DF1327-37F5-4F3E-A07F-5EBBAEC205D0}" type="datetimeFigureOut">
              <a:rPr lang="en-GB"/>
              <a:pPr>
                <a:defRPr/>
              </a:pPr>
              <a:t>29/04/2011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F66F765-1CA6-4BC7-804A-EDDDE6DF28B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42BCECEE-8509-493D-97E8-82E392405878}" type="datetimeFigureOut">
              <a:rPr lang="en-GB"/>
              <a:pPr>
                <a:defRPr/>
              </a:pPr>
              <a:t>29/04/2011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EFCE712-455D-4405-A71D-5C116822B4B4}"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6.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5.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idx="4294967295"/>
          </p:nvPr>
        </p:nvSpPr>
        <p:spPr>
          <a:xfrm>
            <a:off x="179388" y="3149600"/>
            <a:ext cx="8785225" cy="1143000"/>
          </a:xfrm>
        </p:spPr>
        <p:txBody>
          <a:bodyPr/>
          <a:lstStyle/>
          <a:p>
            <a:pPr eaLnBrk="1" hangingPunct="1"/>
            <a:r>
              <a:rPr lang="en-GB" altLang="ja-JP" sz="3600" smtClean="0">
                <a:cs typeface="ＭＳ Ｐゴシック"/>
              </a:rPr>
              <a:t>The Human Rights Based Approach &amp; </a:t>
            </a:r>
            <a:br>
              <a:rPr lang="en-GB" altLang="ja-JP" sz="3600" smtClean="0">
                <a:cs typeface="ＭＳ Ｐゴシック"/>
              </a:rPr>
            </a:br>
            <a:r>
              <a:rPr lang="en-GB" altLang="ja-JP" sz="3600" smtClean="0">
                <a:cs typeface="ＭＳ Ｐゴシック"/>
              </a:rPr>
              <a:t>Results Based Management</a:t>
            </a:r>
            <a:br>
              <a:rPr lang="en-GB" altLang="ja-JP" sz="3600" smtClean="0">
                <a:cs typeface="ＭＳ Ｐゴシック"/>
              </a:rPr>
            </a:br>
            <a:r>
              <a:rPr lang="en-GB" altLang="ja-JP" sz="3600" smtClean="0">
                <a:cs typeface="ＭＳ Ｐゴシック"/>
              </a:rPr>
              <a:t>(HRBA-RBM) </a:t>
            </a:r>
            <a:br>
              <a:rPr lang="en-GB" altLang="ja-JP" sz="3600" smtClean="0">
                <a:cs typeface="ＭＳ Ｐゴシック"/>
              </a:rPr>
            </a:br>
            <a:r>
              <a:rPr lang="en-GB" altLang="ja-JP" sz="3600" smtClean="0">
                <a:cs typeface="ＭＳ Ｐゴシック"/>
              </a:rPr>
              <a:t>In-country Workshop</a:t>
            </a:r>
            <a:r>
              <a:rPr lang="en-GB" altLang="ja-JP" sz="6000" i="1" smtClean="0">
                <a:cs typeface="ＭＳ Ｐゴシック"/>
              </a:rPr>
              <a:t> </a:t>
            </a:r>
            <a:r>
              <a:rPr lang="en-GB" altLang="ja-JP" sz="4000" i="1" smtClean="0">
                <a:cs typeface="ＭＳ Ｐゴシック"/>
              </a:rPr>
              <a:t/>
            </a:r>
            <a:br>
              <a:rPr lang="en-GB" altLang="ja-JP" sz="4000" i="1" smtClean="0">
                <a:cs typeface="ＭＳ Ｐゴシック"/>
              </a:rPr>
            </a:br>
            <a:r>
              <a:rPr lang="en-GB" altLang="ja-JP" sz="4000" i="1" smtClean="0">
                <a:cs typeface="ＭＳ Ｐゴシック"/>
              </a:rPr>
              <a:t/>
            </a:r>
            <a:br>
              <a:rPr lang="en-GB" altLang="ja-JP" sz="4000" i="1" smtClean="0">
                <a:cs typeface="ＭＳ Ｐゴシック"/>
              </a:rPr>
            </a:br>
            <a:r>
              <a:rPr lang="en-GB" altLang="ja-JP" sz="6000" i="1" smtClean="0">
                <a:cs typeface="ＭＳ Ｐゴシック"/>
              </a:rPr>
              <a:t>Welcome!</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title" idx="4294967295"/>
          </p:nvPr>
        </p:nvSpPr>
        <p:spPr/>
        <p:txBody>
          <a:bodyPr/>
          <a:lstStyle/>
          <a:p>
            <a:pPr eaLnBrk="1" hangingPunct="1"/>
            <a:r>
              <a:rPr lang="en-US" smtClean="0"/>
              <a:t>During the workshop…</a:t>
            </a:r>
          </a:p>
        </p:txBody>
      </p:sp>
      <p:sp>
        <p:nvSpPr>
          <p:cNvPr id="36866" name="Rectangle 3"/>
          <p:cNvSpPr>
            <a:spLocks noGrp="1"/>
          </p:cNvSpPr>
          <p:nvPr>
            <p:ph type="body" idx="4294967295"/>
          </p:nvPr>
        </p:nvSpPr>
        <p:spPr>
          <a:xfrm>
            <a:off x="914400" y="1773238"/>
            <a:ext cx="8229600" cy="4525962"/>
          </a:xfrm>
        </p:spPr>
        <p:txBody>
          <a:bodyPr/>
          <a:lstStyle/>
          <a:p>
            <a:pPr eaLnBrk="1" hangingPunct="1">
              <a:lnSpc>
                <a:spcPct val="90000"/>
              </a:lnSpc>
            </a:pPr>
            <a:r>
              <a:rPr lang="en-US" smtClean="0"/>
              <a:t>What are Human Rights?</a:t>
            </a:r>
          </a:p>
          <a:p>
            <a:pPr eaLnBrk="1" hangingPunct="1">
              <a:lnSpc>
                <a:spcPct val="90000"/>
              </a:lnSpc>
            </a:pPr>
            <a:r>
              <a:rPr lang="en-US" smtClean="0"/>
              <a:t>What is HRBA? What is RBM?</a:t>
            </a:r>
          </a:p>
          <a:p>
            <a:pPr eaLnBrk="1" hangingPunct="1">
              <a:lnSpc>
                <a:spcPct val="90000"/>
              </a:lnSpc>
            </a:pPr>
            <a:r>
              <a:rPr lang="en-US" smtClean="0"/>
              <a:t>Why are we doing a HRBA?</a:t>
            </a:r>
          </a:p>
          <a:p>
            <a:pPr eaLnBrk="1" hangingPunct="1">
              <a:lnSpc>
                <a:spcPct val="90000"/>
              </a:lnSpc>
            </a:pPr>
            <a:r>
              <a:rPr lang="en-US" smtClean="0"/>
              <a:t>How do we apply HRBA to programming?</a:t>
            </a:r>
          </a:p>
          <a:p>
            <a:pPr eaLnBrk="1" hangingPunct="1">
              <a:lnSpc>
                <a:spcPct val="90000"/>
              </a:lnSpc>
            </a:pPr>
            <a:r>
              <a:rPr lang="en-US" smtClean="0"/>
              <a:t>What is the value added of applying HRBA to programming?</a:t>
            </a:r>
          </a:p>
          <a:p>
            <a:pPr eaLnBrk="1" hangingPunct="1">
              <a:lnSpc>
                <a:spcPct val="90000"/>
              </a:lnSpc>
            </a:pPr>
            <a:r>
              <a:rPr lang="en-US" smtClean="0"/>
              <a: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a:xfrm>
            <a:off x="323850" y="2430463"/>
            <a:ext cx="8458200" cy="1143000"/>
          </a:xfrm>
        </p:spPr>
        <p:txBody>
          <a:bodyPr/>
          <a:lstStyle/>
          <a:p>
            <a:pPr eaLnBrk="1" hangingPunct="1"/>
            <a:r>
              <a:rPr lang="en-CA" smtClean="0"/>
              <a:t>Who works on human rights?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ctrTitle" idx="4294967295"/>
          </p:nvPr>
        </p:nvSpPr>
        <p:spPr>
          <a:xfrm>
            <a:off x="685800" y="2130425"/>
            <a:ext cx="7772400" cy="1470025"/>
          </a:xfrm>
        </p:spPr>
        <p:txBody>
          <a:bodyPr/>
          <a:lstStyle/>
          <a:p>
            <a:r>
              <a:rPr lang="en-GB" smtClean="0"/>
              <a:t>What are HRBA &amp; RBM?</a:t>
            </a:r>
            <a:endParaRPr lang="en-US"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7"/>
          <p:cNvSpPr>
            <a:spLocks noGrp="1"/>
          </p:cNvSpPr>
          <p:nvPr>
            <p:ph type="title" idx="4294967295"/>
          </p:nvPr>
        </p:nvSpPr>
        <p:spPr/>
        <p:txBody>
          <a:bodyPr/>
          <a:lstStyle/>
          <a:p>
            <a:pPr eaLnBrk="1" hangingPunct="1"/>
            <a:r>
              <a:rPr lang="en-US" altLang="ja-JP" smtClean="0">
                <a:cs typeface="ＭＳ Ｐゴシック"/>
              </a:rPr>
              <a:t>What is a HRBA?</a:t>
            </a:r>
          </a:p>
        </p:txBody>
      </p:sp>
      <p:sp>
        <p:nvSpPr>
          <p:cNvPr id="369666" name="Rectangle 2"/>
          <p:cNvSpPr>
            <a:spLocks noGrp="1" noChangeArrowheads="1"/>
          </p:cNvSpPr>
          <p:nvPr>
            <p:ph idx="4294967295"/>
          </p:nvPr>
        </p:nvSpPr>
        <p:spPr/>
        <p:txBody>
          <a:bodyPr/>
          <a:lstStyle/>
          <a:p>
            <a:pPr marL="0" indent="0" algn="ctr" eaLnBrk="1" hangingPunct="1">
              <a:lnSpc>
                <a:spcPct val="90000"/>
              </a:lnSpc>
              <a:spcBef>
                <a:spcPts val="600"/>
              </a:spcBef>
              <a:spcAft>
                <a:spcPts val="600"/>
              </a:spcAft>
              <a:buFont typeface="Arial" charset="0"/>
              <a:buNone/>
            </a:pPr>
            <a:endParaRPr lang="en-GB" altLang="zh-CN" sz="2900" smtClean="0">
              <a:cs typeface="宋体"/>
            </a:endParaRPr>
          </a:p>
          <a:p>
            <a:pPr marL="0" indent="0" algn="ctr" eaLnBrk="1" hangingPunct="1">
              <a:lnSpc>
                <a:spcPct val="90000"/>
              </a:lnSpc>
              <a:spcBef>
                <a:spcPts val="600"/>
              </a:spcBef>
              <a:spcAft>
                <a:spcPts val="600"/>
              </a:spcAft>
              <a:buFont typeface="Arial" charset="0"/>
              <a:buNone/>
            </a:pPr>
            <a:endParaRPr lang="en-GB" altLang="zh-CN" sz="2900" smtClean="0">
              <a:cs typeface="宋体"/>
            </a:endParaRPr>
          </a:p>
          <a:p>
            <a:pPr marL="0" indent="0" algn="ctr" eaLnBrk="1" hangingPunct="1">
              <a:lnSpc>
                <a:spcPct val="90000"/>
              </a:lnSpc>
              <a:spcBef>
                <a:spcPts val="600"/>
              </a:spcBef>
              <a:spcAft>
                <a:spcPts val="600"/>
              </a:spcAft>
              <a:buFont typeface="Arial" charset="0"/>
              <a:buNone/>
            </a:pPr>
            <a:endParaRPr lang="en-GB" altLang="zh-CN" sz="2900" smtClean="0">
              <a:cs typeface="宋体"/>
            </a:endParaRPr>
          </a:p>
          <a:p>
            <a:pPr marL="0" indent="0" algn="ctr" eaLnBrk="1" hangingPunct="1">
              <a:lnSpc>
                <a:spcPct val="90000"/>
              </a:lnSpc>
              <a:spcBef>
                <a:spcPts val="600"/>
              </a:spcBef>
              <a:spcAft>
                <a:spcPts val="600"/>
              </a:spcAft>
              <a:buFont typeface="Arial" charset="0"/>
              <a:buNone/>
            </a:pPr>
            <a:r>
              <a:rPr lang="en-GB" altLang="zh-CN" sz="2900" smtClean="0">
                <a:cs typeface="宋体"/>
              </a:rPr>
              <a:t>Rhetorical repackaging?</a:t>
            </a:r>
          </a:p>
          <a:p>
            <a:pPr marL="0" indent="0" algn="ctr" eaLnBrk="1" hangingPunct="1">
              <a:lnSpc>
                <a:spcPct val="90000"/>
              </a:lnSpc>
              <a:spcBef>
                <a:spcPts val="600"/>
              </a:spcBef>
              <a:spcAft>
                <a:spcPts val="600"/>
              </a:spcAft>
              <a:buFont typeface="Arial" charset="0"/>
              <a:buNone/>
            </a:pPr>
            <a:r>
              <a:rPr lang="en-GB" altLang="zh-CN" sz="2900" smtClean="0">
                <a:cs typeface="宋体"/>
              </a:rPr>
              <a:t>Human rights activities?</a:t>
            </a:r>
          </a:p>
          <a:p>
            <a:pPr marL="0" indent="0" algn="ctr" eaLnBrk="1" hangingPunct="1">
              <a:lnSpc>
                <a:spcPct val="90000"/>
              </a:lnSpc>
              <a:spcBef>
                <a:spcPts val="600"/>
              </a:spcBef>
              <a:spcAft>
                <a:spcPts val="600"/>
              </a:spcAft>
              <a:buFont typeface="Arial" charset="0"/>
              <a:buNone/>
            </a:pPr>
            <a:r>
              <a:rPr lang="en-GB" altLang="zh-CN" sz="2900" smtClean="0">
                <a:cs typeface="宋体"/>
              </a:rPr>
              <a:t>Political conditionality?</a:t>
            </a:r>
          </a:p>
          <a:p>
            <a:pPr marL="0" indent="0" algn="ctr" eaLnBrk="1" hangingPunct="1">
              <a:lnSpc>
                <a:spcPct val="90000"/>
              </a:lnSpc>
              <a:spcBef>
                <a:spcPts val="600"/>
              </a:spcBef>
              <a:spcAft>
                <a:spcPts val="600"/>
              </a:spcAft>
            </a:pPr>
            <a:endParaRPr lang="en-GB" altLang="zh-CN" sz="2900" smtClean="0">
              <a:cs typeface="宋体"/>
            </a:endParaRPr>
          </a:p>
          <a:p>
            <a:pPr marL="0" indent="0" algn="ctr" eaLnBrk="1" hangingPunct="1">
              <a:lnSpc>
                <a:spcPct val="90000"/>
              </a:lnSpc>
              <a:spcBef>
                <a:spcPts val="600"/>
              </a:spcBef>
              <a:spcAft>
                <a:spcPts val="600"/>
              </a:spcAft>
            </a:pPr>
            <a:endParaRPr lang="en-GB" altLang="zh-CN" sz="2900" smtClean="0">
              <a:cs typeface="宋体"/>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96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idx="4294967295"/>
          </p:nvPr>
        </p:nvSpPr>
        <p:spPr/>
        <p:txBody>
          <a:bodyPr/>
          <a:lstStyle/>
          <a:p>
            <a:pPr>
              <a:defRPr/>
            </a:pPr>
            <a:r>
              <a:rPr lang="en-US" altLang="ja-JP" smtClean="0">
                <a:effectLst>
                  <a:outerShdw blurRad="38100" dist="38100" dir="2700000" algn="tl">
                    <a:srgbClr val="C0C0C0"/>
                  </a:outerShdw>
                </a:effectLst>
              </a:rPr>
              <a:t>What are human rights?</a:t>
            </a:r>
          </a:p>
        </p:txBody>
      </p:sp>
      <p:sp>
        <p:nvSpPr>
          <p:cNvPr id="45058" name="Content Placeholder 3"/>
          <p:cNvSpPr>
            <a:spLocks noGrp="1"/>
          </p:cNvSpPr>
          <p:nvPr>
            <p:ph idx="4294967295"/>
          </p:nvPr>
        </p:nvSpPr>
        <p:spPr>
          <a:xfrm>
            <a:off x="900113" y="1773238"/>
            <a:ext cx="7772400" cy="4114800"/>
          </a:xfrm>
        </p:spPr>
        <p:txBody>
          <a:bodyPr/>
          <a:lstStyle/>
          <a:p>
            <a:pPr>
              <a:spcBef>
                <a:spcPts val="600"/>
              </a:spcBef>
            </a:pPr>
            <a:r>
              <a:rPr lang="en-GB" altLang="zh-CN" sz="2700" smtClean="0">
                <a:cs typeface="宋体"/>
              </a:rPr>
              <a:t>Universal legal guarantees</a:t>
            </a:r>
          </a:p>
          <a:p>
            <a:pPr>
              <a:spcBef>
                <a:spcPts val="600"/>
              </a:spcBef>
            </a:pPr>
            <a:r>
              <a:rPr lang="en-GB" altLang="zh-CN" sz="2700" smtClean="0">
                <a:cs typeface="宋体"/>
              </a:rPr>
              <a:t>C</a:t>
            </a:r>
            <a:r>
              <a:rPr lang="en-US" altLang="zh-CN" sz="2700" smtClean="0">
                <a:cs typeface="宋体"/>
              </a:rPr>
              <a:t>ivil, political, economic, social and cultural</a:t>
            </a:r>
          </a:p>
          <a:p>
            <a:pPr>
              <a:spcBef>
                <a:spcPts val="600"/>
              </a:spcBef>
            </a:pPr>
            <a:r>
              <a:rPr lang="en-US" altLang="zh-CN" sz="2700" smtClean="0">
                <a:cs typeface="宋体"/>
              </a:rPr>
              <a:t>Protect human values </a:t>
            </a:r>
          </a:p>
          <a:p>
            <a:pPr lvl="1">
              <a:spcBef>
                <a:spcPts val="600"/>
              </a:spcBef>
            </a:pPr>
            <a:r>
              <a:rPr lang="en-US" altLang="zh-CN" sz="2400" smtClean="0">
                <a:cs typeface="宋体"/>
              </a:rPr>
              <a:t>freedom, equality, dignity</a:t>
            </a:r>
            <a:r>
              <a:rPr lang="en-GB" altLang="zh-CN" sz="2400" smtClean="0">
                <a:cs typeface="宋体"/>
              </a:rPr>
              <a:t> </a:t>
            </a:r>
          </a:p>
          <a:p>
            <a:pPr>
              <a:spcBef>
                <a:spcPts val="600"/>
              </a:spcBef>
            </a:pPr>
            <a:r>
              <a:rPr lang="en-GB" altLang="zh-CN" sz="2700" smtClean="0">
                <a:cs typeface="宋体"/>
              </a:rPr>
              <a:t>Inherent to </a:t>
            </a:r>
            <a:r>
              <a:rPr lang="en-US" altLang="zh-CN" sz="2700" smtClean="0">
                <a:cs typeface="宋体"/>
              </a:rPr>
              <a:t>individuals and, to some extent, groups</a:t>
            </a:r>
          </a:p>
          <a:p>
            <a:pPr>
              <a:spcBef>
                <a:spcPts val="600"/>
              </a:spcBef>
            </a:pPr>
            <a:r>
              <a:rPr lang="en-US" altLang="zh-CN" sz="2700" smtClean="0">
                <a:cs typeface="宋体"/>
              </a:rPr>
              <a:t>R</a:t>
            </a:r>
            <a:r>
              <a:rPr lang="en-GB" altLang="zh-CN" sz="2700" smtClean="0">
                <a:cs typeface="宋体"/>
              </a:rPr>
              <a:t>eflected in international norms and standards;</a:t>
            </a:r>
            <a:r>
              <a:rPr lang="en-US" altLang="zh-CN" sz="2700" smtClean="0">
                <a:cs typeface="宋体"/>
              </a:rPr>
              <a:t> </a:t>
            </a:r>
            <a:endParaRPr lang="en-GB" altLang="zh-CN" sz="2700" smtClean="0">
              <a:cs typeface="宋体"/>
            </a:endParaRPr>
          </a:p>
          <a:p>
            <a:pPr>
              <a:spcBef>
                <a:spcPts val="600"/>
              </a:spcBef>
            </a:pPr>
            <a:r>
              <a:rPr lang="en-GB" altLang="zh-CN" sz="2700" smtClean="0">
                <a:cs typeface="宋体"/>
              </a:rPr>
              <a:t>Legally binding on States</a:t>
            </a:r>
            <a:endParaRPr lang="en-CA" sz="270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1085850" y="0"/>
            <a:ext cx="7878763" cy="1371600"/>
          </a:xfrm>
        </p:spPr>
        <p:txBody>
          <a:bodyPr/>
          <a:lstStyle/>
          <a:p>
            <a:pPr eaLnBrk="1" hangingPunct="1"/>
            <a:r>
              <a:rPr lang="en-GB" sz="4000" b="1" smtClean="0"/>
              <a:t>HRBA and Problem </a:t>
            </a:r>
            <a:br>
              <a:rPr lang="en-GB" sz="4000" b="1" smtClean="0"/>
            </a:br>
            <a:r>
              <a:rPr lang="en-GB" sz="4000" b="1" smtClean="0"/>
              <a:t>Assessment &amp; Analysis</a:t>
            </a:r>
          </a:p>
        </p:txBody>
      </p:sp>
      <p:sp>
        <p:nvSpPr>
          <p:cNvPr id="13315" name="Rectangle 3"/>
          <p:cNvSpPr>
            <a:spLocks noGrp="1" noChangeArrowheads="1"/>
          </p:cNvSpPr>
          <p:nvPr>
            <p:ph type="body" idx="4294967295"/>
          </p:nvPr>
        </p:nvSpPr>
        <p:spPr>
          <a:xfrm>
            <a:off x="900113" y="1504950"/>
            <a:ext cx="7634287" cy="5019675"/>
          </a:xfrm>
        </p:spPr>
        <p:txBody>
          <a:bodyPr/>
          <a:lstStyle/>
          <a:p>
            <a:pPr marL="290513" indent="-290513" eaLnBrk="1" hangingPunct="1">
              <a:spcBef>
                <a:spcPts val="1200"/>
              </a:spcBef>
              <a:buFont typeface="Wingdings" pitchFamily="2" charset="2"/>
              <a:buNone/>
            </a:pPr>
            <a:r>
              <a:rPr lang="en-GB" sz="2800" smtClean="0"/>
              <a:t>A HRBA helps the UN and partners to answer 4 critical questions:</a:t>
            </a:r>
          </a:p>
          <a:p>
            <a:pPr marL="290513" indent="-290513" eaLnBrk="1" hangingPunct="1">
              <a:spcBef>
                <a:spcPts val="1200"/>
              </a:spcBef>
              <a:buFont typeface="Wingdings" pitchFamily="2" charset="2"/>
              <a:buChar char="à"/>
            </a:pPr>
            <a:r>
              <a:rPr lang="en-GB" sz="2800" u="sng" smtClean="0">
                <a:solidFill>
                  <a:srgbClr val="FF0000"/>
                </a:solidFill>
              </a:rPr>
              <a:t>Who</a:t>
            </a:r>
            <a:r>
              <a:rPr lang="en-GB" sz="2800" smtClean="0"/>
              <a:t> has been left behind</a:t>
            </a:r>
          </a:p>
          <a:p>
            <a:pPr marL="290513" indent="-290513" eaLnBrk="1" hangingPunct="1">
              <a:spcBef>
                <a:spcPts val="1200"/>
              </a:spcBef>
              <a:buFont typeface="Wingdings" pitchFamily="2" charset="2"/>
              <a:buChar char="à"/>
            </a:pPr>
            <a:r>
              <a:rPr lang="en-GB" sz="2800" u="sng" smtClean="0">
                <a:solidFill>
                  <a:srgbClr val="FF3300"/>
                </a:solidFill>
              </a:rPr>
              <a:t>Why?</a:t>
            </a:r>
            <a:r>
              <a:rPr lang="en-GB" sz="2800" smtClean="0">
                <a:solidFill>
                  <a:srgbClr val="FF3300"/>
                </a:solidFill>
              </a:rPr>
              <a:t> </a:t>
            </a:r>
            <a:r>
              <a:rPr lang="en-GB" sz="2800" smtClean="0"/>
              <a:t>Which rights are at stake?</a:t>
            </a:r>
          </a:p>
          <a:p>
            <a:pPr marL="290513" indent="-290513" eaLnBrk="1" hangingPunct="1">
              <a:spcBef>
                <a:spcPts val="1200"/>
              </a:spcBef>
              <a:buFont typeface="Wingdings" pitchFamily="2" charset="2"/>
              <a:buNone/>
            </a:pPr>
            <a:r>
              <a:rPr lang="en-GB" sz="2800" smtClean="0">
                <a:sym typeface="Wingdings" pitchFamily="2" charset="2"/>
              </a:rPr>
              <a:t> </a:t>
            </a:r>
            <a:r>
              <a:rPr lang="en-GB" sz="2800" u="sng" smtClean="0">
                <a:solidFill>
                  <a:srgbClr val="0000FF"/>
                </a:solidFill>
              </a:rPr>
              <a:t>Who</a:t>
            </a:r>
            <a:r>
              <a:rPr lang="en-GB" sz="2800" smtClean="0"/>
              <a:t> has to do something about it?</a:t>
            </a:r>
          </a:p>
          <a:p>
            <a:pPr marL="290513" indent="-290513" eaLnBrk="1" hangingPunct="1">
              <a:spcBef>
                <a:spcPts val="1200"/>
              </a:spcBef>
              <a:buFont typeface="Wingdings" pitchFamily="2" charset="2"/>
              <a:buNone/>
            </a:pPr>
            <a:r>
              <a:rPr lang="en-GB" sz="2800" smtClean="0">
                <a:sym typeface="Wingdings" pitchFamily="2" charset="2"/>
              </a:rPr>
              <a:t> </a:t>
            </a:r>
            <a:r>
              <a:rPr lang="en-GB" sz="2800" smtClean="0"/>
              <a:t>What do </a:t>
            </a:r>
            <a:r>
              <a:rPr lang="en-GB" sz="2800" u="sng" smtClean="0">
                <a:solidFill>
                  <a:srgbClr val="0000FF"/>
                </a:solidFill>
              </a:rPr>
              <a:t>they</a:t>
            </a:r>
            <a:r>
              <a:rPr lang="en-GB" sz="2800" smtClean="0"/>
              <a:t> need, to take action?</a:t>
            </a:r>
          </a:p>
          <a:p>
            <a:pPr marL="290513" indent="-290513" eaLnBrk="1" hangingPunct="1">
              <a:spcBef>
                <a:spcPts val="1200"/>
              </a:spcBef>
              <a:buFontTx/>
              <a:buNone/>
            </a:pPr>
            <a:endParaRPr lang="en-GB" sz="2800" i="1" smtClean="0"/>
          </a:p>
          <a:p>
            <a:pPr marL="290513" indent="-290513" algn="ctr" eaLnBrk="1" hangingPunct="1">
              <a:spcBef>
                <a:spcPts val="1200"/>
              </a:spcBef>
              <a:buFontTx/>
              <a:buNone/>
            </a:pPr>
            <a:r>
              <a:rPr lang="en-GB" sz="2800" i="1" smtClean="0"/>
              <a:t>Process and outcome are equally important</a:t>
            </a:r>
          </a:p>
        </p:txBody>
      </p:sp>
    </p:spTree>
    <p:extLst>
      <p:ext uri="{BB962C8B-B14F-4D97-AF65-F5344CB8AC3E}">
        <p14:creationId xmlns:p14="http://schemas.microsoft.com/office/powerpoint/2010/main" val="393616780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idx="4294967295"/>
          </p:nvPr>
        </p:nvSpPr>
        <p:spPr/>
        <p:txBody>
          <a:bodyPr/>
          <a:lstStyle/>
          <a:p>
            <a:r>
              <a:rPr lang="en-GB" smtClean="0"/>
              <a:t>What is RBM?</a:t>
            </a:r>
            <a:endParaRPr lang="en-US" smtClean="0"/>
          </a:p>
        </p:txBody>
      </p:sp>
      <p:sp>
        <p:nvSpPr>
          <p:cNvPr id="49154" name="Rectangle 3"/>
          <p:cNvSpPr>
            <a:spLocks noGrp="1" noChangeArrowheads="1"/>
          </p:cNvSpPr>
          <p:nvPr>
            <p:ph type="body" idx="4294967295"/>
          </p:nvPr>
        </p:nvSpPr>
        <p:spPr/>
        <p:txBody>
          <a:bodyPr/>
          <a:lstStyle/>
          <a:p>
            <a:pPr>
              <a:lnSpc>
                <a:spcPct val="90000"/>
              </a:lnSpc>
            </a:pPr>
            <a:r>
              <a:rPr lang="en-GB" smtClean="0"/>
              <a:t>Helps us to connect what </a:t>
            </a:r>
            <a:r>
              <a:rPr lang="en-GB" b="1" u="sng" smtClean="0"/>
              <a:t>we do</a:t>
            </a:r>
            <a:r>
              <a:rPr lang="en-GB" smtClean="0"/>
              <a:t> to what </a:t>
            </a:r>
            <a:r>
              <a:rPr lang="en-GB" b="1" u="sng" smtClean="0"/>
              <a:t>we want to achieve</a:t>
            </a:r>
          </a:p>
          <a:p>
            <a:pPr>
              <a:lnSpc>
                <a:spcPct val="90000"/>
              </a:lnSpc>
              <a:buFont typeface="Arial" charset="0"/>
              <a:buNone/>
            </a:pPr>
            <a:endParaRPr lang="en-GB" smtClean="0"/>
          </a:p>
          <a:p>
            <a:pPr>
              <a:lnSpc>
                <a:spcPct val="90000"/>
              </a:lnSpc>
              <a:buFont typeface="Arial" charset="0"/>
              <a:buNone/>
            </a:pPr>
            <a:r>
              <a:rPr lang="en-GB" smtClean="0"/>
              <a:t>And…</a:t>
            </a:r>
          </a:p>
          <a:p>
            <a:pPr>
              <a:lnSpc>
                <a:spcPct val="90000"/>
              </a:lnSpc>
            </a:pPr>
            <a:endParaRPr lang="en-GB" smtClean="0"/>
          </a:p>
          <a:p>
            <a:pPr>
              <a:lnSpc>
                <a:spcPct val="90000"/>
              </a:lnSpc>
            </a:pPr>
            <a:r>
              <a:rPr lang="en-GB" smtClean="0"/>
              <a:t>RBM tells us </a:t>
            </a:r>
            <a:r>
              <a:rPr lang="en-GB" b="1" u="sng" smtClean="0">
                <a:solidFill>
                  <a:srgbClr val="000000"/>
                </a:solidFill>
              </a:rPr>
              <a:t>how we’ll know</a:t>
            </a:r>
            <a:r>
              <a:rPr lang="en-GB" b="1" smtClean="0">
                <a:solidFill>
                  <a:srgbClr val="000000"/>
                </a:solidFill>
              </a:rPr>
              <a:t> if we’ve achieved it</a:t>
            </a:r>
            <a:endParaRPr lang="en-US"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CA" smtClean="0">
                <a:effectLst>
                  <a:outerShdw blurRad="38100" dist="38100" dir="2700000" algn="tl">
                    <a:srgbClr val="C0C0C0"/>
                  </a:outerShdw>
                </a:effectLst>
              </a:rPr>
              <a:t>HRBA</a:t>
            </a:r>
            <a:r>
              <a:rPr lang="en-CA" smtClean="0">
                <a:effectLst>
                  <a:outerShdw blurRad="38100" dist="38100" dir="2700000" algn="tl">
                    <a:srgbClr val="C0C0C0"/>
                  </a:outerShdw>
                </a:effectLst>
                <a:sym typeface="Wingdings" pitchFamily="2" charset="2"/>
              </a:rPr>
              <a:t>RBM</a:t>
            </a:r>
            <a:endParaRPr lang="en-CA" smtClean="0">
              <a:effectLst>
                <a:outerShdw blurRad="38100" dist="38100" dir="2700000" algn="tl">
                  <a:srgbClr val="C0C0C0"/>
                </a:outerShdw>
              </a:effectLst>
            </a:endParaRPr>
          </a:p>
        </p:txBody>
      </p:sp>
      <p:sp>
        <p:nvSpPr>
          <p:cNvPr id="51202" name="Content Placeholder 2"/>
          <p:cNvSpPr>
            <a:spLocks noGrp="1"/>
          </p:cNvSpPr>
          <p:nvPr>
            <p:ph idx="4294967295"/>
          </p:nvPr>
        </p:nvSpPr>
        <p:spPr>
          <a:xfrm>
            <a:off x="539750" y="1773238"/>
            <a:ext cx="8205788" cy="4114800"/>
          </a:xfrm>
        </p:spPr>
        <p:txBody>
          <a:bodyPr/>
          <a:lstStyle/>
          <a:p>
            <a:pPr marL="0" indent="0">
              <a:buFont typeface="Arial" charset="0"/>
              <a:buNone/>
            </a:pPr>
            <a:r>
              <a:rPr lang="en-CA" smtClean="0"/>
              <a:t>A HRBA brings depth and legitimacy to our practice of RBM by telling us…</a:t>
            </a:r>
          </a:p>
          <a:p>
            <a:pPr marL="0" indent="0"/>
            <a:r>
              <a:rPr lang="en-US" smtClean="0"/>
              <a:t>the </a:t>
            </a:r>
            <a:r>
              <a:rPr lang="en-US" b="1" smtClean="0"/>
              <a:t>right questions </a:t>
            </a:r>
            <a:r>
              <a:rPr lang="en-US" smtClean="0"/>
              <a:t>to ask</a:t>
            </a:r>
          </a:p>
          <a:p>
            <a:pPr marL="0" indent="0"/>
            <a:r>
              <a:rPr lang="en-US" smtClean="0"/>
              <a:t>the </a:t>
            </a:r>
            <a:r>
              <a:rPr lang="en-GB" b="1" smtClean="0"/>
              <a:t>kinds of changes </a:t>
            </a:r>
            <a:r>
              <a:rPr lang="en-GB" smtClean="0"/>
              <a:t>we should be aiming for</a:t>
            </a:r>
          </a:p>
          <a:p>
            <a:pPr marL="0" indent="0"/>
            <a:r>
              <a:rPr lang="en-GB" b="1" smtClean="0"/>
              <a:t>how </a:t>
            </a:r>
            <a:r>
              <a:rPr lang="en-GB" smtClean="0"/>
              <a:t>to measure, monitor, and report on change with stakeholders.</a:t>
            </a:r>
          </a:p>
          <a:p>
            <a:pPr marL="0" indent="0"/>
            <a:endParaRPr lang="en-GB" smtClean="0"/>
          </a:p>
          <a:p>
            <a:pPr marL="0" indent="0"/>
            <a:endParaRPr lang="en-CA"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5794" name="Rectangle 2"/>
          <p:cNvSpPr>
            <a:spLocks noGrp="1" noChangeArrowheads="1"/>
          </p:cNvSpPr>
          <p:nvPr>
            <p:ph type="title" idx="4294967295"/>
          </p:nvPr>
        </p:nvSpPr>
        <p:spPr/>
        <p:txBody>
          <a:bodyPr/>
          <a:lstStyle/>
          <a:p>
            <a:pPr eaLnBrk="1" hangingPunct="1">
              <a:defRPr/>
            </a:pPr>
            <a:r>
              <a:rPr lang="en-GB" smtClean="0">
                <a:effectLst>
                  <a:outerShdw blurRad="38100" dist="38100" dir="2700000" algn="tl">
                    <a:srgbClr val="C0C0C0"/>
                  </a:outerShdw>
                </a:effectLst>
              </a:rPr>
              <a:t>HRBA-RBM and the UNDAF</a:t>
            </a:r>
            <a:endParaRPr lang="en-US" smtClean="0">
              <a:effectLst>
                <a:outerShdw blurRad="38100" dist="38100" dir="2700000" algn="tl">
                  <a:srgbClr val="C0C0C0"/>
                </a:outerShdw>
              </a:effectLst>
            </a:endParaRPr>
          </a:p>
        </p:txBody>
      </p:sp>
      <p:sp>
        <p:nvSpPr>
          <p:cNvPr id="53250" name="Rectangle 3"/>
          <p:cNvSpPr>
            <a:spLocks noGrp="1" noChangeArrowheads="1"/>
          </p:cNvSpPr>
          <p:nvPr>
            <p:ph type="body" idx="4294967295"/>
          </p:nvPr>
        </p:nvSpPr>
        <p:spPr>
          <a:xfrm>
            <a:off x="685800" y="2122488"/>
            <a:ext cx="7772400" cy="4114800"/>
          </a:xfrm>
        </p:spPr>
        <p:txBody>
          <a:bodyPr/>
          <a:lstStyle/>
          <a:p>
            <a:pPr algn="ctr" eaLnBrk="1" hangingPunct="1">
              <a:buFont typeface="Wingdings" pitchFamily="2" charset="2"/>
              <a:buNone/>
            </a:pPr>
            <a:r>
              <a:rPr lang="en-GB" u="sng" smtClean="0"/>
              <a:t>Q</a:t>
            </a:r>
            <a:r>
              <a:rPr lang="en-GB" smtClean="0"/>
              <a:t>. What’s needed for action? </a:t>
            </a:r>
          </a:p>
          <a:p>
            <a:pPr algn="ctr" eaLnBrk="1" hangingPunct="1">
              <a:buFont typeface="Wingdings" pitchFamily="2" charset="2"/>
              <a:buNone/>
            </a:pPr>
            <a:r>
              <a:rPr lang="en-GB" u="sng" smtClean="0"/>
              <a:t>A</a:t>
            </a:r>
            <a:r>
              <a:rPr lang="en-GB" smtClean="0"/>
              <a:t>. Critical changes in performance and capacity</a:t>
            </a:r>
          </a:p>
          <a:p>
            <a:pPr eaLnBrk="1" hangingPunct="1">
              <a:buFont typeface="Wingdings" pitchFamily="2" charset="2"/>
              <a:buNone/>
            </a:pPr>
            <a:endParaRPr lang="en-GB" smtClean="0"/>
          </a:p>
          <a:p>
            <a:pPr algn="ctr" eaLnBrk="1" hangingPunct="1">
              <a:buFont typeface="Arial" charset="0"/>
              <a:buNone/>
            </a:pPr>
            <a:endParaRPr lang="en-GB" smtClean="0"/>
          </a:p>
          <a:p>
            <a:pPr algn="ctr" eaLnBrk="1" hangingPunct="1">
              <a:buFont typeface="Arial" charset="0"/>
              <a:buNone/>
            </a:pPr>
            <a:r>
              <a:rPr lang="en-GB" smtClean="0"/>
              <a:t>UNDAF </a:t>
            </a:r>
            <a:r>
              <a:rPr lang="en-GB" u="sng" smtClean="0">
                <a:solidFill>
                  <a:srgbClr val="FF0000"/>
                </a:solidFill>
              </a:rPr>
              <a:t>results</a:t>
            </a:r>
            <a:r>
              <a:rPr lang="en-GB" smtClean="0"/>
              <a:t> support these changes</a:t>
            </a:r>
          </a:p>
          <a:p>
            <a:pPr eaLnBrk="1" hangingPunct="1">
              <a:buFont typeface="Arial" charset="0"/>
              <a:buNone/>
            </a:pPr>
            <a:endParaRPr lang="en-GB"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297" name="Rectangle 2"/>
          <p:cNvSpPr>
            <a:spLocks noChangeArrowheads="1"/>
          </p:cNvSpPr>
          <p:nvPr/>
        </p:nvSpPr>
        <p:spPr bwMode="auto">
          <a:xfrm>
            <a:off x="228600" y="5551488"/>
            <a:ext cx="8204200" cy="1190625"/>
          </a:xfrm>
          <a:prstGeom prst="rect">
            <a:avLst/>
          </a:prstGeom>
          <a:noFill/>
          <a:ln w="9525">
            <a:noFill/>
            <a:miter lim="800000"/>
            <a:headEnd/>
            <a:tailEnd/>
          </a:ln>
        </p:spPr>
        <p:txBody>
          <a:bodyPr wrap="none">
            <a:spAutoFit/>
          </a:bodyPr>
          <a:lstStyle/>
          <a:p>
            <a:pPr marL="285750" indent="-285750" eaLnBrk="0" hangingPunct="0">
              <a:buFont typeface="Arial" charset="0"/>
              <a:buAutoNum type="arabicPeriod"/>
            </a:pPr>
            <a:r>
              <a:rPr lang="en-US" altLang="ja-JP">
                <a:solidFill>
                  <a:srgbClr val="000000"/>
                </a:solidFill>
                <a:cs typeface="Arial" charset="0"/>
              </a:rPr>
              <a:t>Top strategic priority</a:t>
            </a:r>
          </a:p>
          <a:p>
            <a:pPr marL="285750" indent="-285750" eaLnBrk="0" hangingPunct="0">
              <a:buFont typeface="Arial" charset="0"/>
              <a:buAutoNum type="arabicPeriod"/>
            </a:pPr>
            <a:r>
              <a:rPr lang="en-US" altLang="ja-JP">
                <a:solidFill>
                  <a:srgbClr val="000000"/>
                </a:solidFill>
                <a:cs typeface="Arial" charset="0"/>
              </a:rPr>
              <a:t>Potential high priority: use negotiation/consensus building to seek alignment </a:t>
            </a:r>
          </a:p>
          <a:p>
            <a:pPr marL="285750" indent="-285750" eaLnBrk="0" hangingPunct="0">
              <a:buFont typeface="Arial" charset="0"/>
              <a:buAutoNum type="arabicPeriod"/>
            </a:pPr>
            <a:r>
              <a:rPr lang="en-US" altLang="ja-JP">
                <a:solidFill>
                  <a:srgbClr val="000000"/>
                </a:solidFill>
                <a:cs typeface="Arial" charset="0"/>
              </a:rPr>
              <a:t>Potential high priority: draw on regional/global UN capacity where feasible</a:t>
            </a:r>
          </a:p>
          <a:p>
            <a:pPr marL="285750" indent="-285750" eaLnBrk="0" hangingPunct="0">
              <a:buFont typeface="Arial" charset="0"/>
              <a:buNone/>
            </a:pPr>
            <a:r>
              <a:rPr lang="en-US" altLang="ja-JP">
                <a:solidFill>
                  <a:srgbClr val="000000"/>
                </a:solidFill>
                <a:cs typeface="Arial" charset="0"/>
              </a:rPr>
              <a:t>4.	Lower priority: does not meet major challenge</a:t>
            </a:r>
          </a:p>
        </p:txBody>
      </p:sp>
      <p:sp>
        <p:nvSpPr>
          <p:cNvPr id="55298" name="Rectangle 3"/>
          <p:cNvSpPr>
            <a:spLocks noChangeArrowheads="1"/>
          </p:cNvSpPr>
          <p:nvPr/>
        </p:nvSpPr>
        <p:spPr bwMode="auto">
          <a:xfrm>
            <a:off x="2484438" y="-26988"/>
            <a:ext cx="4100512" cy="946151"/>
          </a:xfrm>
          <a:prstGeom prst="rect">
            <a:avLst/>
          </a:prstGeom>
          <a:noFill/>
          <a:ln w="9525">
            <a:noFill/>
            <a:miter lim="800000"/>
            <a:headEnd/>
            <a:tailEnd/>
          </a:ln>
        </p:spPr>
        <p:txBody>
          <a:bodyPr wrap="none">
            <a:spAutoFit/>
          </a:bodyPr>
          <a:lstStyle/>
          <a:p>
            <a:pPr algn="ctr" eaLnBrk="0" hangingPunct="0"/>
            <a:r>
              <a:rPr lang="en-US" altLang="ja-JP" sz="2800">
                <a:solidFill>
                  <a:srgbClr val="000000"/>
                </a:solidFill>
                <a:cs typeface="Arial" charset="0"/>
              </a:rPr>
              <a:t>Strategic Priority Setting </a:t>
            </a:r>
          </a:p>
          <a:p>
            <a:pPr algn="ctr" eaLnBrk="0" hangingPunct="0"/>
            <a:r>
              <a:rPr lang="en-US" altLang="ja-JP" sz="2800">
                <a:solidFill>
                  <a:srgbClr val="000000"/>
                </a:solidFill>
                <a:cs typeface="Arial" charset="0"/>
              </a:rPr>
              <a:t>for UN Country Teams</a:t>
            </a:r>
          </a:p>
        </p:txBody>
      </p:sp>
      <p:grpSp>
        <p:nvGrpSpPr>
          <p:cNvPr id="55299" name="Group 4"/>
          <p:cNvGrpSpPr>
            <a:grpSpLocks/>
          </p:cNvGrpSpPr>
          <p:nvPr/>
        </p:nvGrpSpPr>
        <p:grpSpPr bwMode="auto">
          <a:xfrm>
            <a:off x="4114800" y="2016125"/>
            <a:ext cx="2349500" cy="2349500"/>
            <a:chOff x="2592" y="1152"/>
            <a:chExt cx="1480" cy="1480"/>
          </a:xfrm>
        </p:grpSpPr>
        <p:sp>
          <p:nvSpPr>
            <p:cNvPr id="55313" name="Oval 5"/>
            <p:cNvSpPr>
              <a:spLocks noChangeArrowheads="1"/>
            </p:cNvSpPr>
            <p:nvPr/>
          </p:nvSpPr>
          <p:spPr bwMode="auto">
            <a:xfrm>
              <a:off x="2592" y="1152"/>
              <a:ext cx="1480" cy="1480"/>
            </a:xfrm>
            <a:prstGeom prst="ellipse">
              <a:avLst/>
            </a:prstGeom>
            <a:solidFill>
              <a:srgbClr val="1FE371"/>
            </a:solidFill>
            <a:ln w="31750">
              <a:solidFill>
                <a:schemeClr val="tx1">
                  <a:alpha val="50195"/>
                </a:schemeClr>
              </a:solidFill>
              <a:round/>
              <a:headEnd/>
              <a:tailEnd/>
            </a:ln>
          </p:spPr>
          <p:txBody>
            <a:bodyPr wrap="none" anchor="ctr"/>
            <a:lstStyle/>
            <a:p>
              <a:pPr algn="ctr"/>
              <a:endParaRPr lang="ja-JP" altLang="en-US" b="1">
                <a:solidFill>
                  <a:srgbClr val="000000"/>
                </a:solidFill>
                <a:cs typeface="Arial" charset="0"/>
              </a:endParaRPr>
            </a:p>
          </p:txBody>
        </p:sp>
        <p:sp>
          <p:nvSpPr>
            <p:cNvPr id="55314" name="Text Box 6"/>
            <p:cNvSpPr txBox="1">
              <a:spLocks noChangeArrowheads="1"/>
            </p:cNvSpPr>
            <p:nvPr/>
          </p:nvSpPr>
          <p:spPr bwMode="auto">
            <a:xfrm>
              <a:off x="3168" y="1392"/>
              <a:ext cx="864" cy="520"/>
            </a:xfrm>
            <a:prstGeom prst="rect">
              <a:avLst/>
            </a:prstGeom>
            <a:noFill/>
            <a:ln w="9525">
              <a:noFill/>
              <a:miter lim="800000"/>
              <a:headEnd/>
              <a:tailEnd/>
            </a:ln>
          </p:spPr>
          <p:txBody>
            <a:bodyPr>
              <a:spAutoFit/>
            </a:bodyPr>
            <a:lstStyle/>
            <a:p>
              <a:pPr eaLnBrk="0" hangingPunct="0"/>
              <a:r>
                <a:rPr lang="en-US" altLang="ja-JP" sz="1600">
                  <a:solidFill>
                    <a:srgbClr val="000000"/>
                  </a:solidFill>
                  <a:cs typeface="Arial" charset="0"/>
                </a:rPr>
                <a:t>UNCT Comparative Advantage</a:t>
              </a:r>
              <a:endParaRPr lang="en-US" altLang="ja-JP" sz="2400">
                <a:solidFill>
                  <a:srgbClr val="000000"/>
                </a:solidFill>
                <a:cs typeface="Arial" charset="0"/>
              </a:endParaRPr>
            </a:p>
          </p:txBody>
        </p:sp>
      </p:grpSp>
      <p:grpSp>
        <p:nvGrpSpPr>
          <p:cNvPr id="55300" name="Group 7"/>
          <p:cNvGrpSpPr>
            <a:grpSpLocks/>
          </p:cNvGrpSpPr>
          <p:nvPr/>
        </p:nvGrpSpPr>
        <p:grpSpPr bwMode="auto">
          <a:xfrm>
            <a:off x="3251200" y="3311525"/>
            <a:ext cx="2349500" cy="2349500"/>
            <a:chOff x="2048" y="1968"/>
            <a:chExt cx="1480" cy="1480"/>
          </a:xfrm>
        </p:grpSpPr>
        <p:sp>
          <p:nvSpPr>
            <p:cNvPr id="55311" name="Oval 8"/>
            <p:cNvSpPr>
              <a:spLocks noChangeArrowheads="1"/>
            </p:cNvSpPr>
            <p:nvPr/>
          </p:nvSpPr>
          <p:spPr bwMode="auto">
            <a:xfrm>
              <a:off x="2048" y="1968"/>
              <a:ext cx="1480" cy="1480"/>
            </a:xfrm>
            <a:prstGeom prst="ellipse">
              <a:avLst/>
            </a:prstGeom>
            <a:solidFill>
              <a:srgbClr val="996D25">
                <a:alpha val="50195"/>
              </a:srgbClr>
            </a:solidFill>
            <a:ln w="12700">
              <a:solidFill>
                <a:schemeClr val="tx1"/>
              </a:solidFill>
              <a:round/>
              <a:headEnd/>
              <a:tailEnd/>
            </a:ln>
          </p:spPr>
          <p:txBody>
            <a:bodyPr wrap="none" anchor="ctr"/>
            <a:lstStyle/>
            <a:p>
              <a:pPr algn="ctr" eaLnBrk="0" hangingPunct="0"/>
              <a:endParaRPr lang="en-US" altLang="ja-JP" sz="2400">
                <a:solidFill>
                  <a:srgbClr val="000000"/>
                </a:solidFill>
                <a:cs typeface="Arial" charset="0"/>
              </a:endParaRPr>
            </a:p>
          </p:txBody>
        </p:sp>
        <p:sp>
          <p:nvSpPr>
            <p:cNvPr id="55312" name="Text Box 9"/>
            <p:cNvSpPr txBox="1">
              <a:spLocks noChangeArrowheads="1"/>
            </p:cNvSpPr>
            <p:nvPr/>
          </p:nvSpPr>
          <p:spPr bwMode="auto">
            <a:xfrm>
              <a:off x="2384" y="2640"/>
              <a:ext cx="864" cy="674"/>
            </a:xfrm>
            <a:prstGeom prst="rect">
              <a:avLst/>
            </a:prstGeom>
            <a:noFill/>
            <a:ln w="9525">
              <a:noFill/>
              <a:miter lim="800000"/>
              <a:headEnd/>
              <a:tailEnd/>
            </a:ln>
          </p:spPr>
          <p:txBody>
            <a:bodyPr>
              <a:spAutoFit/>
            </a:bodyPr>
            <a:lstStyle/>
            <a:p>
              <a:pPr eaLnBrk="0" hangingPunct="0"/>
              <a:r>
                <a:rPr lang="en-US" altLang="ja-JP" sz="1600">
                  <a:solidFill>
                    <a:srgbClr val="000000"/>
                  </a:solidFill>
                  <a:cs typeface="Arial" charset="0"/>
                </a:rPr>
                <a:t>Alignment of key actors to support UNCT action</a:t>
              </a:r>
              <a:endParaRPr lang="en-US" altLang="ja-JP" sz="2400">
                <a:solidFill>
                  <a:srgbClr val="000000"/>
                </a:solidFill>
                <a:cs typeface="Arial" charset="0"/>
              </a:endParaRPr>
            </a:p>
          </p:txBody>
        </p:sp>
      </p:grpSp>
      <p:grpSp>
        <p:nvGrpSpPr>
          <p:cNvPr id="55301" name="Group 10"/>
          <p:cNvGrpSpPr>
            <a:grpSpLocks/>
          </p:cNvGrpSpPr>
          <p:nvPr/>
        </p:nvGrpSpPr>
        <p:grpSpPr bwMode="auto">
          <a:xfrm>
            <a:off x="2484438" y="2016125"/>
            <a:ext cx="2349500" cy="2349500"/>
            <a:chOff x="1576" y="1152"/>
            <a:chExt cx="1480" cy="1480"/>
          </a:xfrm>
        </p:grpSpPr>
        <p:sp>
          <p:nvSpPr>
            <p:cNvPr id="55309" name="Oval 11"/>
            <p:cNvSpPr>
              <a:spLocks noChangeArrowheads="1"/>
            </p:cNvSpPr>
            <p:nvPr/>
          </p:nvSpPr>
          <p:spPr bwMode="auto">
            <a:xfrm>
              <a:off x="1576" y="1152"/>
              <a:ext cx="1480" cy="1480"/>
            </a:xfrm>
            <a:prstGeom prst="ellipse">
              <a:avLst/>
            </a:prstGeom>
            <a:solidFill>
              <a:srgbClr val="30B0E3">
                <a:alpha val="50195"/>
              </a:srgbClr>
            </a:solidFill>
            <a:ln w="19050">
              <a:solidFill>
                <a:schemeClr val="tx1"/>
              </a:solidFill>
              <a:round/>
              <a:headEnd/>
              <a:tailEnd/>
            </a:ln>
          </p:spPr>
          <p:txBody>
            <a:bodyPr wrap="none" anchor="ctr"/>
            <a:lstStyle/>
            <a:p>
              <a:pPr algn="ctr"/>
              <a:endParaRPr lang="ja-JP" altLang="en-US" b="1">
                <a:solidFill>
                  <a:srgbClr val="000000"/>
                </a:solidFill>
                <a:cs typeface="Arial" charset="0"/>
              </a:endParaRPr>
            </a:p>
          </p:txBody>
        </p:sp>
        <p:sp>
          <p:nvSpPr>
            <p:cNvPr id="55310" name="Text Box 12"/>
            <p:cNvSpPr txBox="1">
              <a:spLocks noChangeArrowheads="1"/>
            </p:cNvSpPr>
            <p:nvPr/>
          </p:nvSpPr>
          <p:spPr bwMode="auto">
            <a:xfrm>
              <a:off x="1872" y="1392"/>
              <a:ext cx="864" cy="674"/>
            </a:xfrm>
            <a:prstGeom prst="rect">
              <a:avLst/>
            </a:prstGeom>
            <a:noFill/>
            <a:ln w="9525">
              <a:noFill/>
              <a:miter lim="800000"/>
              <a:headEnd/>
              <a:tailEnd/>
            </a:ln>
          </p:spPr>
          <p:txBody>
            <a:bodyPr>
              <a:spAutoFit/>
            </a:bodyPr>
            <a:lstStyle/>
            <a:p>
              <a:pPr eaLnBrk="0" hangingPunct="0"/>
              <a:r>
                <a:rPr lang="en-US" altLang="ja-JP" sz="1600">
                  <a:solidFill>
                    <a:srgbClr val="000000"/>
                  </a:solidFill>
                  <a:cs typeface="Arial" charset="0"/>
                </a:rPr>
                <a:t>Major national challenge/ opportunity</a:t>
              </a:r>
              <a:endParaRPr lang="en-US" altLang="ja-JP" sz="2400">
                <a:solidFill>
                  <a:srgbClr val="000000"/>
                </a:solidFill>
                <a:cs typeface="Arial" charset="0"/>
              </a:endParaRPr>
            </a:p>
          </p:txBody>
        </p:sp>
      </p:grpSp>
      <p:sp>
        <p:nvSpPr>
          <p:cNvPr id="55302" name="Text Box 13"/>
          <p:cNvSpPr txBox="1">
            <a:spLocks noChangeArrowheads="1"/>
          </p:cNvSpPr>
          <p:nvPr/>
        </p:nvSpPr>
        <p:spPr bwMode="auto">
          <a:xfrm>
            <a:off x="4316413" y="3387725"/>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1</a:t>
            </a:r>
          </a:p>
        </p:txBody>
      </p:sp>
      <p:sp>
        <p:nvSpPr>
          <p:cNvPr id="55303" name="Rectangle 14"/>
          <p:cNvSpPr>
            <a:spLocks noChangeArrowheads="1"/>
          </p:cNvSpPr>
          <p:nvPr/>
        </p:nvSpPr>
        <p:spPr bwMode="auto">
          <a:xfrm>
            <a:off x="3735388" y="3521075"/>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3</a:t>
            </a:r>
          </a:p>
        </p:txBody>
      </p:sp>
      <p:sp>
        <p:nvSpPr>
          <p:cNvPr id="55304" name="Text Box 15"/>
          <p:cNvSpPr txBox="1">
            <a:spLocks noChangeArrowheads="1"/>
          </p:cNvSpPr>
          <p:nvPr/>
        </p:nvSpPr>
        <p:spPr bwMode="auto">
          <a:xfrm>
            <a:off x="4856163" y="3663950"/>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4</a:t>
            </a:r>
          </a:p>
        </p:txBody>
      </p:sp>
      <p:sp>
        <p:nvSpPr>
          <p:cNvPr id="55305" name="Rectangle 16"/>
          <p:cNvSpPr>
            <a:spLocks noChangeArrowheads="1"/>
          </p:cNvSpPr>
          <p:nvPr/>
        </p:nvSpPr>
        <p:spPr bwMode="auto">
          <a:xfrm>
            <a:off x="4271963" y="2635250"/>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2</a:t>
            </a:r>
          </a:p>
        </p:txBody>
      </p:sp>
      <p:grpSp>
        <p:nvGrpSpPr>
          <p:cNvPr id="55306" name="Group 17"/>
          <p:cNvGrpSpPr>
            <a:grpSpLocks/>
          </p:cNvGrpSpPr>
          <p:nvPr/>
        </p:nvGrpSpPr>
        <p:grpSpPr bwMode="auto">
          <a:xfrm>
            <a:off x="2425700" y="873125"/>
            <a:ext cx="4114800" cy="4086225"/>
            <a:chOff x="1552" y="288"/>
            <a:chExt cx="2574" cy="2574"/>
          </a:xfrm>
        </p:grpSpPr>
        <p:sp>
          <p:nvSpPr>
            <p:cNvPr id="55307" name="Oval 18"/>
            <p:cNvSpPr>
              <a:spLocks noChangeArrowheads="1"/>
            </p:cNvSpPr>
            <p:nvPr/>
          </p:nvSpPr>
          <p:spPr bwMode="auto">
            <a:xfrm>
              <a:off x="1552" y="288"/>
              <a:ext cx="2574" cy="2574"/>
            </a:xfrm>
            <a:prstGeom prst="ellipse">
              <a:avLst/>
            </a:prstGeom>
            <a:noFill/>
            <a:ln w="9525">
              <a:solidFill>
                <a:schemeClr val="tx1"/>
              </a:solidFill>
              <a:round/>
              <a:headEnd/>
              <a:tailEnd/>
            </a:ln>
          </p:spPr>
          <p:txBody>
            <a:bodyPr wrap="none" anchor="ctr"/>
            <a:lstStyle/>
            <a:p>
              <a:pPr algn="ctr"/>
              <a:endParaRPr lang="ja-JP" altLang="en-US" b="1">
                <a:solidFill>
                  <a:srgbClr val="000000"/>
                </a:solidFill>
                <a:cs typeface="Arial" charset="0"/>
              </a:endParaRPr>
            </a:p>
          </p:txBody>
        </p:sp>
        <p:sp>
          <p:nvSpPr>
            <p:cNvPr id="55308" name="Text Box 19"/>
            <p:cNvSpPr txBox="1">
              <a:spLocks noChangeArrowheads="1"/>
            </p:cNvSpPr>
            <p:nvPr/>
          </p:nvSpPr>
          <p:spPr bwMode="auto">
            <a:xfrm>
              <a:off x="2166" y="528"/>
              <a:ext cx="1339" cy="404"/>
            </a:xfrm>
            <a:prstGeom prst="rect">
              <a:avLst/>
            </a:prstGeom>
            <a:noFill/>
            <a:ln w="9525">
              <a:noFill/>
              <a:miter lim="800000"/>
              <a:headEnd/>
              <a:tailEnd/>
            </a:ln>
          </p:spPr>
          <p:txBody>
            <a:bodyPr wrap="none">
              <a:spAutoFit/>
            </a:bodyPr>
            <a:lstStyle/>
            <a:p>
              <a:pPr algn="ctr" eaLnBrk="0" hangingPunct="0"/>
              <a:r>
                <a:rPr lang="en-US" altLang="ja-JP">
                  <a:solidFill>
                    <a:srgbClr val="000000"/>
                  </a:solidFill>
                  <a:cs typeface="Arial" charset="0"/>
                </a:rPr>
                <a:t>MD/MDGs/</a:t>
              </a:r>
            </a:p>
            <a:p>
              <a:pPr algn="ctr" eaLnBrk="0" hangingPunct="0"/>
              <a:r>
                <a:rPr lang="en-US" altLang="ja-JP">
                  <a:solidFill>
                    <a:srgbClr val="000000"/>
                  </a:solidFill>
                  <a:cs typeface="Arial" charset="0"/>
                </a:rPr>
                <a:t>International norms</a:t>
              </a:r>
            </a:p>
          </p:txBody>
        </p:sp>
      </p:gr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5" name="Rectangle 2"/>
          <p:cNvSpPr>
            <a:spLocks noGrp="1" noChangeArrowheads="1"/>
          </p:cNvSpPr>
          <p:nvPr>
            <p:ph type="title" idx="4294967295"/>
          </p:nvPr>
        </p:nvSpPr>
        <p:spPr>
          <a:xfrm>
            <a:off x="685800" y="381000"/>
            <a:ext cx="7772400" cy="1143000"/>
          </a:xfrm>
        </p:spPr>
        <p:txBody>
          <a:bodyPr/>
          <a:lstStyle/>
          <a:p>
            <a:pPr eaLnBrk="1" hangingPunct="1"/>
            <a:r>
              <a:rPr lang="en-US" altLang="ja-JP" smtClean="0">
                <a:cs typeface="ＭＳ Ｐゴシック"/>
              </a:rPr>
              <a:t>Introductions</a:t>
            </a:r>
            <a:endParaRPr lang="en-CA" altLang="ja-JP" smtClean="0">
              <a:cs typeface="ＭＳ Ｐゴシック"/>
            </a:endParaRPr>
          </a:p>
        </p:txBody>
      </p:sp>
      <p:sp>
        <p:nvSpPr>
          <p:cNvPr id="16386" name="Rectangle 3"/>
          <p:cNvSpPr>
            <a:spLocks noGrp="1" noChangeArrowheads="1"/>
          </p:cNvSpPr>
          <p:nvPr>
            <p:ph type="body" idx="4294967295"/>
          </p:nvPr>
        </p:nvSpPr>
        <p:spPr>
          <a:xfrm>
            <a:off x="455613" y="1725613"/>
            <a:ext cx="8231187" cy="3843337"/>
          </a:xfrm>
        </p:spPr>
        <p:txBody>
          <a:bodyPr/>
          <a:lstStyle/>
          <a:p>
            <a:pPr eaLnBrk="1" hangingPunct="1"/>
            <a:r>
              <a:rPr lang="en-US" altLang="ja-JP" smtClean="0">
                <a:cs typeface="ＭＳ Ｐゴシック"/>
              </a:rPr>
              <a:t>Your name</a:t>
            </a:r>
          </a:p>
          <a:p>
            <a:pPr eaLnBrk="1" hangingPunct="1"/>
            <a:endParaRPr lang="en-US" altLang="ja-JP" smtClean="0">
              <a:cs typeface="ＭＳ Ｐゴシック"/>
            </a:endParaRPr>
          </a:p>
          <a:p>
            <a:pPr eaLnBrk="1" hangingPunct="1"/>
            <a:r>
              <a:rPr lang="en-US" altLang="ja-JP" smtClean="0">
                <a:cs typeface="ＭＳ Ｐゴシック"/>
              </a:rPr>
              <a:t>Your agency and position</a:t>
            </a:r>
          </a:p>
          <a:p>
            <a:pPr eaLnBrk="1" hangingPunct="1"/>
            <a:endParaRPr lang="en-US" altLang="ja-JP" smtClean="0">
              <a:cs typeface="ＭＳ Ｐゴシック"/>
            </a:endParaRPr>
          </a:p>
          <a:p>
            <a:pPr eaLnBrk="1" hangingPunct="1"/>
            <a:r>
              <a:rPr lang="en-US" altLang="ja-JP" smtClean="0">
                <a:cs typeface="ＭＳ Ｐゴシック"/>
              </a:rPr>
              <a:t>1 thing you most want from this workshop</a:t>
            </a:r>
          </a:p>
          <a:p>
            <a:pPr eaLnBrk="1" hangingPunct="1"/>
            <a:endParaRPr lang="en-US" altLang="ja-JP" smtClean="0">
              <a:cs typeface="ＭＳ Ｐゴシック"/>
            </a:endParaRPr>
          </a:p>
          <a:p>
            <a:pPr eaLnBrk="1" hangingPunct="1">
              <a:buFont typeface="Arial" charset="0"/>
              <a:buNone/>
            </a:pPr>
            <a:endParaRPr lang="en-CA" altLang="ja-JP" smtClean="0">
              <a:cs typeface="ＭＳ Ｐゴシック"/>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7345" name="Rectangle 2"/>
          <p:cNvSpPr>
            <a:spLocks noChangeArrowheads="1"/>
          </p:cNvSpPr>
          <p:nvPr/>
        </p:nvSpPr>
        <p:spPr bwMode="auto">
          <a:xfrm>
            <a:off x="228600" y="5551488"/>
            <a:ext cx="8204200" cy="1190625"/>
          </a:xfrm>
          <a:prstGeom prst="rect">
            <a:avLst/>
          </a:prstGeom>
          <a:noFill/>
          <a:ln w="9525">
            <a:noFill/>
            <a:miter lim="800000"/>
            <a:headEnd/>
            <a:tailEnd/>
          </a:ln>
        </p:spPr>
        <p:txBody>
          <a:bodyPr wrap="none">
            <a:spAutoFit/>
          </a:bodyPr>
          <a:lstStyle/>
          <a:p>
            <a:pPr marL="285750" indent="-285750" eaLnBrk="0" hangingPunct="0">
              <a:buFont typeface="Arial" charset="0"/>
              <a:buAutoNum type="arabicPeriod"/>
            </a:pPr>
            <a:r>
              <a:rPr lang="en-US" altLang="ja-JP">
                <a:solidFill>
                  <a:srgbClr val="000000"/>
                </a:solidFill>
                <a:cs typeface="Arial" charset="0"/>
              </a:rPr>
              <a:t>Top strategic priority</a:t>
            </a:r>
          </a:p>
          <a:p>
            <a:pPr marL="285750" indent="-285750" eaLnBrk="0" hangingPunct="0">
              <a:buFont typeface="Arial" charset="0"/>
              <a:buAutoNum type="arabicPeriod"/>
            </a:pPr>
            <a:r>
              <a:rPr lang="en-US" altLang="ja-JP">
                <a:solidFill>
                  <a:srgbClr val="000000"/>
                </a:solidFill>
                <a:cs typeface="Arial" charset="0"/>
              </a:rPr>
              <a:t>Potential high priority: use negotiation/consensus building to seek alignment </a:t>
            </a:r>
          </a:p>
          <a:p>
            <a:pPr marL="285750" indent="-285750" eaLnBrk="0" hangingPunct="0">
              <a:buFont typeface="Arial" charset="0"/>
              <a:buAutoNum type="arabicPeriod"/>
            </a:pPr>
            <a:r>
              <a:rPr lang="en-US" altLang="ja-JP">
                <a:solidFill>
                  <a:srgbClr val="000000"/>
                </a:solidFill>
                <a:cs typeface="Arial" charset="0"/>
              </a:rPr>
              <a:t>Potential high priority: draw on regional/global UN capacity where feasible</a:t>
            </a:r>
          </a:p>
          <a:p>
            <a:pPr marL="285750" indent="-285750" eaLnBrk="0" hangingPunct="0">
              <a:buFont typeface="Arial" charset="0"/>
              <a:buNone/>
            </a:pPr>
            <a:r>
              <a:rPr lang="en-US" altLang="ja-JP">
                <a:solidFill>
                  <a:srgbClr val="000000"/>
                </a:solidFill>
                <a:cs typeface="Arial" charset="0"/>
              </a:rPr>
              <a:t>4.	Lower priority: does not meet major challenge</a:t>
            </a:r>
          </a:p>
        </p:txBody>
      </p:sp>
      <p:sp>
        <p:nvSpPr>
          <p:cNvPr id="57346" name="Rectangle 3"/>
          <p:cNvSpPr>
            <a:spLocks noChangeArrowheads="1"/>
          </p:cNvSpPr>
          <p:nvPr/>
        </p:nvSpPr>
        <p:spPr bwMode="auto">
          <a:xfrm>
            <a:off x="2484438" y="-26988"/>
            <a:ext cx="4100512" cy="946151"/>
          </a:xfrm>
          <a:prstGeom prst="rect">
            <a:avLst/>
          </a:prstGeom>
          <a:noFill/>
          <a:ln w="9525">
            <a:noFill/>
            <a:miter lim="800000"/>
            <a:headEnd/>
            <a:tailEnd/>
          </a:ln>
        </p:spPr>
        <p:txBody>
          <a:bodyPr wrap="none">
            <a:spAutoFit/>
          </a:bodyPr>
          <a:lstStyle/>
          <a:p>
            <a:pPr algn="ctr" eaLnBrk="0" hangingPunct="0"/>
            <a:r>
              <a:rPr lang="en-US" altLang="ja-JP" sz="2800">
                <a:solidFill>
                  <a:srgbClr val="000000"/>
                </a:solidFill>
                <a:cs typeface="Arial" charset="0"/>
              </a:rPr>
              <a:t>Strategic Priority Setting </a:t>
            </a:r>
          </a:p>
          <a:p>
            <a:pPr algn="ctr" eaLnBrk="0" hangingPunct="0"/>
            <a:r>
              <a:rPr lang="en-US" altLang="ja-JP" sz="2800">
                <a:solidFill>
                  <a:srgbClr val="000000"/>
                </a:solidFill>
                <a:cs typeface="Arial" charset="0"/>
              </a:rPr>
              <a:t>for UN Country Teams</a:t>
            </a:r>
          </a:p>
        </p:txBody>
      </p:sp>
      <p:grpSp>
        <p:nvGrpSpPr>
          <p:cNvPr id="57347" name="Group 4"/>
          <p:cNvGrpSpPr>
            <a:grpSpLocks/>
          </p:cNvGrpSpPr>
          <p:nvPr/>
        </p:nvGrpSpPr>
        <p:grpSpPr bwMode="auto">
          <a:xfrm>
            <a:off x="4114800" y="2016125"/>
            <a:ext cx="2349500" cy="2349500"/>
            <a:chOff x="2592" y="1152"/>
            <a:chExt cx="1480" cy="1480"/>
          </a:xfrm>
        </p:grpSpPr>
        <p:sp>
          <p:nvSpPr>
            <p:cNvPr id="57361" name="Oval 5"/>
            <p:cNvSpPr>
              <a:spLocks noChangeArrowheads="1"/>
            </p:cNvSpPr>
            <p:nvPr/>
          </p:nvSpPr>
          <p:spPr bwMode="auto">
            <a:xfrm>
              <a:off x="2592" y="1152"/>
              <a:ext cx="1480" cy="1480"/>
            </a:xfrm>
            <a:prstGeom prst="ellipse">
              <a:avLst/>
            </a:prstGeom>
            <a:solidFill>
              <a:srgbClr val="1FE371"/>
            </a:solidFill>
            <a:ln w="31750">
              <a:solidFill>
                <a:schemeClr val="tx1">
                  <a:alpha val="50195"/>
                </a:schemeClr>
              </a:solidFill>
              <a:round/>
              <a:headEnd/>
              <a:tailEnd/>
            </a:ln>
          </p:spPr>
          <p:txBody>
            <a:bodyPr wrap="none" anchor="ctr"/>
            <a:lstStyle/>
            <a:p>
              <a:pPr algn="ctr"/>
              <a:endParaRPr lang="ja-JP" altLang="en-US" b="1">
                <a:solidFill>
                  <a:srgbClr val="000000"/>
                </a:solidFill>
                <a:cs typeface="Arial" charset="0"/>
              </a:endParaRPr>
            </a:p>
          </p:txBody>
        </p:sp>
        <p:sp>
          <p:nvSpPr>
            <p:cNvPr id="57362" name="Text Box 6"/>
            <p:cNvSpPr txBox="1">
              <a:spLocks noChangeArrowheads="1"/>
            </p:cNvSpPr>
            <p:nvPr/>
          </p:nvSpPr>
          <p:spPr bwMode="auto">
            <a:xfrm>
              <a:off x="3168" y="1392"/>
              <a:ext cx="864" cy="520"/>
            </a:xfrm>
            <a:prstGeom prst="rect">
              <a:avLst/>
            </a:prstGeom>
            <a:noFill/>
            <a:ln w="9525">
              <a:noFill/>
              <a:miter lim="800000"/>
              <a:headEnd/>
              <a:tailEnd/>
            </a:ln>
          </p:spPr>
          <p:txBody>
            <a:bodyPr>
              <a:spAutoFit/>
            </a:bodyPr>
            <a:lstStyle/>
            <a:p>
              <a:pPr eaLnBrk="0" hangingPunct="0"/>
              <a:r>
                <a:rPr lang="en-US" altLang="ja-JP" sz="1600">
                  <a:solidFill>
                    <a:srgbClr val="000000"/>
                  </a:solidFill>
                  <a:cs typeface="Arial" charset="0"/>
                </a:rPr>
                <a:t>UNCT Comparative Advantage</a:t>
              </a:r>
              <a:endParaRPr lang="en-US" altLang="ja-JP" sz="2400">
                <a:solidFill>
                  <a:srgbClr val="000000"/>
                </a:solidFill>
                <a:cs typeface="Arial" charset="0"/>
              </a:endParaRPr>
            </a:p>
          </p:txBody>
        </p:sp>
      </p:grpSp>
      <p:grpSp>
        <p:nvGrpSpPr>
          <p:cNvPr id="57348" name="Group 7"/>
          <p:cNvGrpSpPr>
            <a:grpSpLocks/>
          </p:cNvGrpSpPr>
          <p:nvPr/>
        </p:nvGrpSpPr>
        <p:grpSpPr bwMode="auto">
          <a:xfrm>
            <a:off x="3251200" y="3311525"/>
            <a:ext cx="2349500" cy="2349500"/>
            <a:chOff x="2048" y="1968"/>
            <a:chExt cx="1480" cy="1480"/>
          </a:xfrm>
        </p:grpSpPr>
        <p:sp>
          <p:nvSpPr>
            <p:cNvPr id="57359" name="Oval 8"/>
            <p:cNvSpPr>
              <a:spLocks noChangeArrowheads="1"/>
            </p:cNvSpPr>
            <p:nvPr/>
          </p:nvSpPr>
          <p:spPr bwMode="auto">
            <a:xfrm>
              <a:off x="2048" y="1968"/>
              <a:ext cx="1480" cy="1480"/>
            </a:xfrm>
            <a:prstGeom prst="ellipse">
              <a:avLst/>
            </a:prstGeom>
            <a:solidFill>
              <a:srgbClr val="996D25">
                <a:alpha val="50195"/>
              </a:srgbClr>
            </a:solidFill>
            <a:ln w="12700">
              <a:solidFill>
                <a:schemeClr val="tx1"/>
              </a:solidFill>
              <a:round/>
              <a:headEnd/>
              <a:tailEnd/>
            </a:ln>
          </p:spPr>
          <p:txBody>
            <a:bodyPr wrap="none" anchor="ctr"/>
            <a:lstStyle/>
            <a:p>
              <a:pPr algn="ctr" eaLnBrk="0" hangingPunct="0"/>
              <a:endParaRPr lang="en-US" altLang="ja-JP" sz="2400">
                <a:solidFill>
                  <a:srgbClr val="000000"/>
                </a:solidFill>
                <a:cs typeface="Arial" charset="0"/>
              </a:endParaRPr>
            </a:p>
          </p:txBody>
        </p:sp>
        <p:sp>
          <p:nvSpPr>
            <p:cNvPr id="57360" name="Text Box 9"/>
            <p:cNvSpPr txBox="1">
              <a:spLocks noChangeArrowheads="1"/>
            </p:cNvSpPr>
            <p:nvPr/>
          </p:nvSpPr>
          <p:spPr bwMode="auto">
            <a:xfrm>
              <a:off x="2384" y="2640"/>
              <a:ext cx="864" cy="674"/>
            </a:xfrm>
            <a:prstGeom prst="rect">
              <a:avLst/>
            </a:prstGeom>
            <a:noFill/>
            <a:ln w="9525">
              <a:noFill/>
              <a:miter lim="800000"/>
              <a:headEnd/>
              <a:tailEnd/>
            </a:ln>
          </p:spPr>
          <p:txBody>
            <a:bodyPr>
              <a:spAutoFit/>
            </a:bodyPr>
            <a:lstStyle/>
            <a:p>
              <a:pPr eaLnBrk="0" hangingPunct="0"/>
              <a:r>
                <a:rPr lang="en-US" altLang="ja-JP" sz="1600">
                  <a:solidFill>
                    <a:srgbClr val="000000"/>
                  </a:solidFill>
                  <a:cs typeface="Arial" charset="0"/>
                </a:rPr>
                <a:t>Alignment of key actors to support UNCT action</a:t>
              </a:r>
              <a:endParaRPr lang="en-US" altLang="ja-JP" sz="2400">
                <a:solidFill>
                  <a:srgbClr val="000000"/>
                </a:solidFill>
                <a:cs typeface="Arial" charset="0"/>
              </a:endParaRPr>
            </a:p>
          </p:txBody>
        </p:sp>
      </p:grpSp>
      <p:grpSp>
        <p:nvGrpSpPr>
          <p:cNvPr id="57349" name="Group 10"/>
          <p:cNvGrpSpPr>
            <a:grpSpLocks/>
          </p:cNvGrpSpPr>
          <p:nvPr/>
        </p:nvGrpSpPr>
        <p:grpSpPr bwMode="auto">
          <a:xfrm>
            <a:off x="2484438" y="2016125"/>
            <a:ext cx="2349500" cy="2349500"/>
            <a:chOff x="1576" y="1152"/>
            <a:chExt cx="1480" cy="1480"/>
          </a:xfrm>
        </p:grpSpPr>
        <p:sp>
          <p:nvSpPr>
            <p:cNvPr id="57357" name="Oval 11"/>
            <p:cNvSpPr>
              <a:spLocks noChangeArrowheads="1"/>
            </p:cNvSpPr>
            <p:nvPr/>
          </p:nvSpPr>
          <p:spPr bwMode="auto">
            <a:xfrm>
              <a:off x="1576" y="1152"/>
              <a:ext cx="1480" cy="1480"/>
            </a:xfrm>
            <a:prstGeom prst="ellipse">
              <a:avLst/>
            </a:prstGeom>
            <a:solidFill>
              <a:srgbClr val="30B0E3">
                <a:alpha val="50195"/>
              </a:srgbClr>
            </a:solidFill>
            <a:ln w="19050">
              <a:solidFill>
                <a:schemeClr val="tx1"/>
              </a:solidFill>
              <a:round/>
              <a:headEnd/>
              <a:tailEnd/>
            </a:ln>
          </p:spPr>
          <p:txBody>
            <a:bodyPr wrap="none" anchor="ctr"/>
            <a:lstStyle/>
            <a:p>
              <a:pPr algn="ctr"/>
              <a:endParaRPr lang="ja-JP" altLang="en-US" b="1">
                <a:solidFill>
                  <a:srgbClr val="000000"/>
                </a:solidFill>
                <a:cs typeface="Arial" charset="0"/>
              </a:endParaRPr>
            </a:p>
          </p:txBody>
        </p:sp>
        <p:sp>
          <p:nvSpPr>
            <p:cNvPr id="57358" name="Text Box 12"/>
            <p:cNvSpPr txBox="1">
              <a:spLocks noChangeArrowheads="1"/>
            </p:cNvSpPr>
            <p:nvPr/>
          </p:nvSpPr>
          <p:spPr bwMode="auto">
            <a:xfrm>
              <a:off x="1872" y="1392"/>
              <a:ext cx="864" cy="523"/>
            </a:xfrm>
            <a:prstGeom prst="rect">
              <a:avLst/>
            </a:prstGeom>
            <a:noFill/>
            <a:ln w="9525">
              <a:noFill/>
              <a:miter lim="800000"/>
              <a:headEnd/>
              <a:tailEnd/>
            </a:ln>
          </p:spPr>
          <p:txBody>
            <a:bodyPr>
              <a:spAutoFit/>
            </a:bodyPr>
            <a:lstStyle/>
            <a:p>
              <a:pPr eaLnBrk="0" hangingPunct="0"/>
              <a:r>
                <a:rPr lang="en-US" altLang="ja-JP" sz="1600" b="1">
                  <a:solidFill>
                    <a:schemeClr val="bg1"/>
                  </a:solidFill>
                  <a:cs typeface="Arial" charset="0"/>
                </a:rPr>
                <a:t>Key Capacity Gaps</a:t>
              </a:r>
              <a:endParaRPr lang="en-US" altLang="ja-JP" sz="2400" b="1">
                <a:solidFill>
                  <a:schemeClr val="bg1"/>
                </a:solidFill>
                <a:cs typeface="Arial" charset="0"/>
              </a:endParaRPr>
            </a:p>
          </p:txBody>
        </p:sp>
      </p:grpSp>
      <p:sp>
        <p:nvSpPr>
          <p:cNvPr id="57350" name="Text Box 13"/>
          <p:cNvSpPr txBox="1">
            <a:spLocks noChangeArrowheads="1"/>
          </p:cNvSpPr>
          <p:nvPr/>
        </p:nvSpPr>
        <p:spPr bwMode="auto">
          <a:xfrm>
            <a:off x="4316413" y="3387725"/>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1</a:t>
            </a:r>
          </a:p>
        </p:txBody>
      </p:sp>
      <p:sp>
        <p:nvSpPr>
          <p:cNvPr id="57351" name="Rectangle 14"/>
          <p:cNvSpPr>
            <a:spLocks noChangeArrowheads="1"/>
          </p:cNvSpPr>
          <p:nvPr/>
        </p:nvSpPr>
        <p:spPr bwMode="auto">
          <a:xfrm>
            <a:off x="3735388" y="3521075"/>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3</a:t>
            </a:r>
          </a:p>
        </p:txBody>
      </p:sp>
      <p:sp>
        <p:nvSpPr>
          <p:cNvPr id="57352" name="Text Box 15"/>
          <p:cNvSpPr txBox="1">
            <a:spLocks noChangeArrowheads="1"/>
          </p:cNvSpPr>
          <p:nvPr/>
        </p:nvSpPr>
        <p:spPr bwMode="auto">
          <a:xfrm>
            <a:off x="4856163" y="3663950"/>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4</a:t>
            </a:r>
          </a:p>
        </p:txBody>
      </p:sp>
      <p:sp>
        <p:nvSpPr>
          <p:cNvPr id="57353" name="Rectangle 16"/>
          <p:cNvSpPr>
            <a:spLocks noChangeArrowheads="1"/>
          </p:cNvSpPr>
          <p:nvPr/>
        </p:nvSpPr>
        <p:spPr bwMode="auto">
          <a:xfrm>
            <a:off x="4271963" y="2635250"/>
            <a:ext cx="354012" cy="457200"/>
          </a:xfrm>
          <a:prstGeom prst="rect">
            <a:avLst/>
          </a:prstGeom>
          <a:noFill/>
          <a:ln w="9525">
            <a:noFill/>
            <a:miter lim="800000"/>
            <a:headEnd/>
            <a:tailEnd/>
          </a:ln>
        </p:spPr>
        <p:txBody>
          <a:bodyPr wrap="none">
            <a:spAutoFit/>
          </a:bodyPr>
          <a:lstStyle/>
          <a:p>
            <a:pPr eaLnBrk="0" hangingPunct="0"/>
            <a:r>
              <a:rPr lang="en-US" altLang="ja-JP" sz="2400">
                <a:solidFill>
                  <a:srgbClr val="000000"/>
                </a:solidFill>
                <a:cs typeface="Arial" charset="0"/>
              </a:rPr>
              <a:t>2</a:t>
            </a:r>
          </a:p>
        </p:txBody>
      </p:sp>
      <p:grpSp>
        <p:nvGrpSpPr>
          <p:cNvPr id="57354" name="Group 17"/>
          <p:cNvGrpSpPr>
            <a:grpSpLocks/>
          </p:cNvGrpSpPr>
          <p:nvPr/>
        </p:nvGrpSpPr>
        <p:grpSpPr bwMode="auto">
          <a:xfrm>
            <a:off x="2425700" y="873125"/>
            <a:ext cx="4114800" cy="4086225"/>
            <a:chOff x="1552" y="288"/>
            <a:chExt cx="2574" cy="2574"/>
          </a:xfrm>
        </p:grpSpPr>
        <p:sp>
          <p:nvSpPr>
            <p:cNvPr id="57355" name="Oval 18"/>
            <p:cNvSpPr>
              <a:spLocks noChangeArrowheads="1"/>
            </p:cNvSpPr>
            <p:nvPr/>
          </p:nvSpPr>
          <p:spPr bwMode="auto">
            <a:xfrm>
              <a:off x="1552" y="288"/>
              <a:ext cx="2574" cy="2574"/>
            </a:xfrm>
            <a:prstGeom prst="ellipse">
              <a:avLst/>
            </a:prstGeom>
            <a:noFill/>
            <a:ln w="9525">
              <a:solidFill>
                <a:schemeClr val="tx1"/>
              </a:solidFill>
              <a:round/>
              <a:headEnd/>
              <a:tailEnd/>
            </a:ln>
          </p:spPr>
          <p:txBody>
            <a:bodyPr wrap="none" anchor="ctr"/>
            <a:lstStyle/>
            <a:p>
              <a:pPr algn="ctr"/>
              <a:endParaRPr lang="ja-JP" altLang="en-US" b="1">
                <a:solidFill>
                  <a:srgbClr val="000000"/>
                </a:solidFill>
                <a:cs typeface="Arial" charset="0"/>
              </a:endParaRPr>
            </a:p>
          </p:txBody>
        </p:sp>
        <p:sp>
          <p:nvSpPr>
            <p:cNvPr id="57356" name="Text Box 19"/>
            <p:cNvSpPr txBox="1">
              <a:spLocks noChangeArrowheads="1"/>
            </p:cNvSpPr>
            <p:nvPr/>
          </p:nvSpPr>
          <p:spPr bwMode="auto">
            <a:xfrm>
              <a:off x="2166" y="528"/>
              <a:ext cx="1339" cy="404"/>
            </a:xfrm>
            <a:prstGeom prst="rect">
              <a:avLst/>
            </a:prstGeom>
            <a:noFill/>
            <a:ln w="9525">
              <a:noFill/>
              <a:miter lim="800000"/>
              <a:headEnd/>
              <a:tailEnd/>
            </a:ln>
          </p:spPr>
          <p:txBody>
            <a:bodyPr wrap="none">
              <a:spAutoFit/>
            </a:bodyPr>
            <a:lstStyle/>
            <a:p>
              <a:pPr algn="ctr" eaLnBrk="0" hangingPunct="0"/>
              <a:r>
                <a:rPr lang="en-US" altLang="ja-JP">
                  <a:solidFill>
                    <a:srgbClr val="000000"/>
                  </a:solidFill>
                  <a:cs typeface="Arial" charset="0"/>
                </a:rPr>
                <a:t>MD/MDGs/</a:t>
              </a:r>
            </a:p>
            <a:p>
              <a:pPr algn="ctr" eaLnBrk="0" hangingPunct="0"/>
              <a:r>
                <a:rPr lang="en-US" altLang="ja-JP">
                  <a:solidFill>
                    <a:srgbClr val="000000"/>
                  </a:solidFill>
                  <a:cs typeface="Arial" charset="0"/>
                </a:rPr>
                <a:t>International norms</a:t>
              </a:r>
            </a:p>
          </p:txBody>
        </p:sp>
      </p:gr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idx="4294967295"/>
          </p:nvPr>
        </p:nvSpPr>
        <p:spPr>
          <a:xfrm>
            <a:off x="831850" y="44450"/>
            <a:ext cx="7772400" cy="936625"/>
          </a:xfrm>
        </p:spPr>
        <p:txBody>
          <a:bodyPr/>
          <a:lstStyle/>
          <a:p>
            <a:pPr eaLnBrk="1" hangingPunct="1"/>
            <a:r>
              <a:rPr lang="en-CA" sz="2800" i="1" smtClean="0"/>
              <a:t>Learning Needs Assessment</a:t>
            </a:r>
            <a:r>
              <a:rPr lang="en-CA" sz="3600" smtClean="0"/>
              <a:t/>
            </a:r>
            <a:br>
              <a:rPr lang="en-CA" sz="3600" smtClean="0"/>
            </a:br>
            <a:r>
              <a:rPr lang="en-CA" sz="1600" smtClean="0"/>
              <a:t>Self-assessed level of knowledge on scale of 1 (low) to 5 (high)</a:t>
            </a:r>
            <a:br>
              <a:rPr lang="en-CA" sz="1600" smtClean="0"/>
            </a:br>
            <a:r>
              <a:rPr lang="en-CA" sz="1600" i="1" smtClean="0">
                <a:solidFill>
                  <a:srgbClr val="FF0000"/>
                </a:solidFill>
              </a:rPr>
              <a:t>Example only - Copy and paste from LNA results</a:t>
            </a:r>
          </a:p>
        </p:txBody>
      </p:sp>
      <p:pic>
        <p:nvPicPr>
          <p:cNvPr id="18434" name="Picture 4"/>
          <p:cNvPicPr>
            <a:picLocks noChangeAspect="1" noChangeArrowheads="1"/>
          </p:cNvPicPr>
          <p:nvPr/>
        </p:nvPicPr>
        <p:blipFill>
          <a:blip r:embed="rId3"/>
          <a:srcRect l="1186" t="32936" r="47804" b="9291"/>
          <a:stretch>
            <a:fillRect/>
          </a:stretch>
        </p:blipFill>
        <p:spPr bwMode="auto">
          <a:xfrm>
            <a:off x="107950" y="950913"/>
            <a:ext cx="8713788" cy="5862637"/>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1" name="Rectangle 2"/>
          <p:cNvSpPr>
            <a:spLocks noGrp="1" noChangeArrowheads="1"/>
          </p:cNvSpPr>
          <p:nvPr>
            <p:ph type="title" idx="4294967295"/>
          </p:nvPr>
        </p:nvSpPr>
        <p:spPr>
          <a:xfrm>
            <a:off x="1476375" y="476250"/>
            <a:ext cx="6905625" cy="1143000"/>
          </a:xfrm>
        </p:spPr>
        <p:txBody>
          <a:bodyPr/>
          <a:lstStyle/>
          <a:p>
            <a:pPr algn="l" eaLnBrk="1" hangingPunct="1"/>
            <a:r>
              <a:rPr lang="en-GB" altLang="ja-JP" smtClean="0">
                <a:cs typeface="ＭＳ Ｐゴシック"/>
              </a:rPr>
              <a:t>Objectives</a:t>
            </a:r>
          </a:p>
        </p:txBody>
      </p:sp>
      <p:sp>
        <p:nvSpPr>
          <p:cNvPr id="20482" name="Rectangle 3"/>
          <p:cNvSpPr>
            <a:spLocks noGrp="1" noChangeArrowheads="1"/>
          </p:cNvSpPr>
          <p:nvPr>
            <p:ph type="body" idx="4294967295"/>
          </p:nvPr>
        </p:nvSpPr>
        <p:spPr>
          <a:xfrm>
            <a:off x="539750" y="1700213"/>
            <a:ext cx="8208963" cy="4608512"/>
          </a:xfrm>
        </p:spPr>
        <p:txBody>
          <a:bodyPr/>
          <a:lstStyle/>
          <a:p>
            <a:pPr marL="803275" indent="-609600" eaLnBrk="1" hangingPunct="1">
              <a:lnSpc>
                <a:spcPct val="110000"/>
              </a:lnSpc>
              <a:spcBef>
                <a:spcPts val="600"/>
              </a:spcBef>
              <a:spcAft>
                <a:spcPts val="600"/>
              </a:spcAft>
              <a:buFont typeface="Arial" charset="0"/>
              <a:buNone/>
            </a:pPr>
            <a:r>
              <a:rPr lang="it-IT" altLang="ja-JP" sz="2700" smtClean="0">
                <a:cs typeface="ＭＳ Ｐゴシック"/>
              </a:rPr>
              <a:t>Participants will be able to:</a:t>
            </a:r>
          </a:p>
          <a:p>
            <a:pPr marL="803275" indent="-609600" eaLnBrk="1" hangingPunct="1">
              <a:lnSpc>
                <a:spcPct val="110000"/>
              </a:lnSpc>
              <a:spcBef>
                <a:spcPts val="600"/>
              </a:spcBef>
              <a:spcAft>
                <a:spcPts val="600"/>
              </a:spcAft>
              <a:buFontTx/>
              <a:buAutoNum type="arabicPeriod"/>
            </a:pPr>
            <a:r>
              <a:rPr lang="en-CA" sz="2700" smtClean="0"/>
              <a:t>Understand the value of human rights in development</a:t>
            </a:r>
          </a:p>
          <a:p>
            <a:pPr marL="803275" indent="-609600" eaLnBrk="1" hangingPunct="1">
              <a:lnSpc>
                <a:spcPct val="110000"/>
              </a:lnSpc>
              <a:spcBef>
                <a:spcPts val="600"/>
              </a:spcBef>
              <a:spcAft>
                <a:spcPts val="600"/>
              </a:spcAft>
              <a:buFontTx/>
              <a:buAutoNum type="arabicPeriod"/>
            </a:pPr>
            <a:r>
              <a:rPr lang="en-GB" sz="2700" smtClean="0"/>
              <a:t>Explain the contributions of a HRBA and RBM to UN and national programming processes</a:t>
            </a:r>
            <a:endParaRPr lang="en-CA" sz="2700" smtClean="0"/>
          </a:p>
          <a:p>
            <a:pPr marL="803275" indent="-609600" eaLnBrk="1" hangingPunct="1">
              <a:lnSpc>
                <a:spcPct val="110000"/>
              </a:lnSpc>
              <a:spcBef>
                <a:spcPts val="600"/>
              </a:spcBef>
              <a:spcAft>
                <a:spcPts val="600"/>
              </a:spcAft>
              <a:buFontTx/>
              <a:buAutoNum type="arabicPeriod"/>
            </a:pPr>
            <a:r>
              <a:rPr lang="en-US" sz="2700" smtClean="0"/>
              <a:t>Apply the key elements of HRBA and RBM to strengthen country analytic work and the UNDAF </a:t>
            </a:r>
            <a:endParaRPr lang="en-CA" sz="2700" smtClean="0"/>
          </a:p>
        </p:txBody>
      </p:sp>
      <p:pic>
        <p:nvPicPr>
          <p:cNvPr id="20483" name="Picture 4"/>
          <p:cNvPicPr>
            <a:picLocks noChangeAspect="1" noChangeArrowheads="1"/>
          </p:cNvPicPr>
          <p:nvPr/>
        </p:nvPicPr>
        <p:blipFill>
          <a:blip r:embed="rId3"/>
          <a:srcRect/>
          <a:stretch>
            <a:fillRect/>
          </a:stretch>
        </p:blipFill>
        <p:spPr bwMode="auto">
          <a:xfrm>
            <a:off x="6300788" y="717550"/>
            <a:ext cx="1955800" cy="15589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a:xfrm>
            <a:off x="685800" y="2514600"/>
            <a:ext cx="7772400" cy="1143000"/>
          </a:xfrm>
        </p:spPr>
        <p:txBody>
          <a:bodyPr/>
          <a:lstStyle/>
          <a:p>
            <a:pPr eaLnBrk="1" hangingPunct="1"/>
            <a:r>
              <a:rPr lang="en-US" altLang="ja-JP" sz="4800" smtClean="0">
                <a:cs typeface="ＭＳ Ｐゴシック"/>
              </a:rPr>
              <a:t>Our schedule</a:t>
            </a:r>
            <a:endParaRPr lang="en-CA" altLang="ja-JP" sz="4800" smtClean="0">
              <a:cs typeface="ＭＳ Ｐゴシック"/>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290" name="Rectangle 2"/>
          <p:cNvSpPr>
            <a:spLocks noGrp="1" noChangeArrowheads="1"/>
          </p:cNvSpPr>
          <p:nvPr>
            <p:ph type="ctrTitle" idx="4294967295"/>
          </p:nvPr>
        </p:nvSpPr>
        <p:spPr>
          <a:xfrm>
            <a:off x="533400" y="838200"/>
            <a:ext cx="7772400" cy="1143000"/>
          </a:xfrm>
        </p:spPr>
        <p:txBody>
          <a:bodyPr/>
          <a:lstStyle/>
          <a:p>
            <a:pPr eaLnBrk="1" hangingPunct="1">
              <a:defRPr/>
            </a:pPr>
            <a:r>
              <a:rPr lang="en-US" altLang="ja-JP" sz="5400" smtClean="0">
                <a:effectLst>
                  <a:outerShdw blurRad="38100" dist="38100" dir="2700000" algn="tl">
                    <a:srgbClr val="C0C0C0"/>
                  </a:outerShdw>
                </a:effectLst>
              </a:rPr>
              <a:t> </a:t>
            </a:r>
            <a:br>
              <a:rPr lang="en-US" altLang="ja-JP" sz="5400" smtClean="0">
                <a:effectLst>
                  <a:outerShdw blurRad="38100" dist="38100" dir="2700000" algn="tl">
                    <a:srgbClr val="C0C0C0"/>
                  </a:outerShdw>
                </a:effectLst>
              </a:rPr>
            </a:br>
            <a:r>
              <a:rPr lang="en-US" altLang="ja-JP" sz="5400" smtClean="0"/>
              <a:t>Our Roles:</a:t>
            </a:r>
            <a:br>
              <a:rPr lang="en-US" altLang="ja-JP" sz="5400" smtClean="0"/>
            </a:br>
            <a:r>
              <a:rPr lang="en-US" altLang="ja-JP" i="1" smtClean="0"/>
              <a:t>Resource Persons &amp; Facilitators</a:t>
            </a:r>
            <a:endParaRPr lang="en-US" altLang="ja-JP" smtClean="0"/>
          </a:p>
        </p:txBody>
      </p:sp>
      <p:graphicFrame>
        <p:nvGraphicFramePr>
          <p:cNvPr id="28685" name="Object 13"/>
          <p:cNvGraphicFramePr>
            <a:graphicFrameLocks noChangeAspect="1"/>
          </p:cNvGraphicFramePr>
          <p:nvPr/>
        </p:nvGraphicFramePr>
        <p:xfrm>
          <a:off x="533400" y="2819400"/>
          <a:ext cx="4854575" cy="3641725"/>
        </p:xfrm>
        <a:graphic>
          <a:graphicData uri="http://schemas.openxmlformats.org/presentationml/2006/ole">
            <mc:AlternateContent xmlns:mc="http://schemas.openxmlformats.org/markup-compatibility/2006">
              <mc:Choice xmlns:v="urn:schemas-microsoft-com:vml" Requires="v">
                <p:oleObj spid="_x0000_s28691" name="Clip" r:id="rId4" imgW="5235575" imgH="3927475" progId="">
                  <p:embed/>
                </p:oleObj>
              </mc:Choice>
              <mc:Fallback>
                <p:oleObj name="Clip" r:id="rId4" imgW="5235575" imgH="3927475" progId="">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2819400"/>
                        <a:ext cx="4854575" cy="3641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686" name="Object 14"/>
          <p:cNvGraphicFramePr>
            <a:graphicFrameLocks noChangeAspect="1"/>
          </p:cNvGraphicFramePr>
          <p:nvPr/>
        </p:nvGraphicFramePr>
        <p:xfrm>
          <a:off x="6300788" y="1557338"/>
          <a:ext cx="2152650" cy="5068887"/>
        </p:xfrm>
        <a:graphic>
          <a:graphicData uri="http://schemas.openxmlformats.org/presentationml/2006/ole">
            <mc:AlternateContent xmlns:mc="http://schemas.openxmlformats.org/markup-compatibility/2006">
              <mc:Choice xmlns:v="urn:schemas-microsoft-com:vml" Requires="v">
                <p:oleObj spid="_x0000_s28692" name="Clip" r:id="rId6" imgW="636588" imgH="1944688" progId="">
                  <p:embed/>
                </p:oleObj>
              </mc:Choice>
              <mc:Fallback>
                <p:oleObj name="Clip" r:id="rId6" imgW="636588" imgH="1944688" progId="">
                  <p:embed/>
                  <p:pic>
                    <p:nvPicPr>
                      <p:cNvPr id="0" name="Picture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788" y="1557338"/>
                        <a:ext cx="2152650" cy="5068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1" name="Rectangle 2"/>
          <p:cNvSpPr>
            <a:spLocks noGrp="1" noChangeArrowheads="1"/>
          </p:cNvSpPr>
          <p:nvPr>
            <p:ph type="title" idx="4294967295"/>
          </p:nvPr>
        </p:nvSpPr>
        <p:spPr>
          <a:xfrm>
            <a:off x="1447800" y="304800"/>
            <a:ext cx="5562600" cy="762000"/>
          </a:xfrm>
        </p:spPr>
        <p:txBody>
          <a:bodyPr/>
          <a:lstStyle/>
          <a:p>
            <a:pPr eaLnBrk="1" hangingPunct="1"/>
            <a:r>
              <a:rPr lang="en-GB" altLang="ja-JP" smtClean="0">
                <a:cs typeface="ＭＳ Ｐゴシック"/>
              </a:rPr>
              <a:t>What we do</a:t>
            </a:r>
          </a:p>
        </p:txBody>
      </p:sp>
      <p:sp>
        <p:nvSpPr>
          <p:cNvPr id="30722" name="Rectangle 3"/>
          <p:cNvSpPr>
            <a:spLocks noGrp="1" noChangeArrowheads="1"/>
          </p:cNvSpPr>
          <p:nvPr>
            <p:ph type="body" idx="4294967295"/>
          </p:nvPr>
        </p:nvSpPr>
        <p:spPr>
          <a:xfrm>
            <a:off x="685800" y="1295400"/>
            <a:ext cx="7772400" cy="5105400"/>
          </a:xfrm>
        </p:spPr>
        <p:txBody>
          <a:bodyPr/>
          <a:lstStyle/>
          <a:p>
            <a:pPr eaLnBrk="1" hangingPunct="1">
              <a:lnSpc>
                <a:spcPct val="90000"/>
              </a:lnSpc>
              <a:spcAft>
                <a:spcPct val="40000"/>
              </a:spcAft>
              <a:buFont typeface="Arial" charset="0"/>
              <a:buNone/>
            </a:pPr>
            <a:r>
              <a:rPr lang="en-GB" altLang="ja-JP" b="1" i="1" smtClean="0">
                <a:cs typeface="ＭＳ Ｐゴシック"/>
              </a:rPr>
              <a:t>The Resource Person</a:t>
            </a:r>
            <a:r>
              <a:rPr lang="en-GB" altLang="ja-JP" smtClean="0">
                <a:cs typeface="ＭＳ Ｐゴシック"/>
              </a:rPr>
              <a:t>:</a:t>
            </a:r>
          </a:p>
          <a:p>
            <a:pPr eaLnBrk="1" hangingPunct="1">
              <a:lnSpc>
                <a:spcPct val="90000"/>
              </a:lnSpc>
            </a:pPr>
            <a:r>
              <a:rPr lang="en-GB" altLang="ja-JP" smtClean="0">
                <a:cs typeface="ＭＳ Ｐゴシック"/>
              </a:rPr>
              <a:t>Does pre-workshop analysis</a:t>
            </a:r>
          </a:p>
          <a:p>
            <a:pPr eaLnBrk="1" hangingPunct="1">
              <a:lnSpc>
                <a:spcPct val="90000"/>
              </a:lnSpc>
            </a:pPr>
            <a:r>
              <a:rPr lang="en-GB" altLang="ja-JP" smtClean="0">
                <a:cs typeface="ＭＳ Ｐゴシック"/>
              </a:rPr>
              <a:t>Provides a general knowledge of UN Reform, Millennium Declaration, MDGs, Country Analysis and UNDAF</a:t>
            </a:r>
          </a:p>
          <a:p>
            <a:pPr eaLnBrk="1" hangingPunct="1">
              <a:lnSpc>
                <a:spcPct val="90000"/>
              </a:lnSpc>
            </a:pPr>
            <a:r>
              <a:rPr lang="en-GB" altLang="ja-JP" smtClean="0">
                <a:cs typeface="ＭＳ Ｐゴシック"/>
              </a:rPr>
              <a:t>Helps you find information</a:t>
            </a:r>
          </a:p>
          <a:p>
            <a:pPr eaLnBrk="1" hangingPunct="1">
              <a:lnSpc>
                <a:spcPct val="90000"/>
              </a:lnSpc>
            </a:pPr>
            <a:r>
              <a:rPr lang="en-GB" altLang="ja-JP" smtClean="0">
                <a:cs typeface="ＭＳ Ｐゴシック"/>
              </a:rPr>
              <a:t>Provides examples, lessons, and good practices </a:t>
            </a:r>
          </a:p>
          <a:p>
            <a:pPr eaLnBrk="1" hangingPunct="1">
              <a:lnSpc>
                <a:spcPct val="90000"/>
              </a:lnSpc>
            </a:pPr>
            <a:r>
              <a:rPr lang="en-GB" altLang="ja-JP" smtClean="0">
                <a:cs typeface="ＭＳ Ｐゴシック"/>
              </a:rPr>
              <a:t>Stimulates creativity – forward vision</a:t>
            </a:r>
          </a:p>
          <a:p>
            <a:pPr eaLnBrk="1" hangingPunct="1">
              <a:lnSpc>
                <a:spcPct val="90000"/>
              </a:lnSpc>
            </a:pPr>
            <a:r>
              <a:rPr lang="en-GB" altLang="ja-JP" smtClean="0">
                <a:cs typeface="ＭＳ Ｐゴシック"/>
              </a:rPr>
              <a:t>Wears a UN hat</a:t>
            </a:r>
          </a:p>
        </p:txBody>
      </p:sp>
      <p:pic>
        <p:nvPicPr>
          <p:cNvPr id="30723" name="Picture 4"/>
          <p:cNvPicPr>
            <a:picLocks noChangeAspect="1" noChangeArrowheads="1"/>
          </p:cNvPicPr>
          <p:nvPr/>
        </p:nvPicPr>
        <p:blipFill>
          <a:blip r:embed="rId3"/>
          <a:srcRect/>
          <a:stretch>
            <a:fillRect/>
          </a:stretch>
        </p:blipFill>
        <p:spPr bwMode="auto">
          <a:xfrm>
            <a:off x="6516688" y="836613"/>
            <a:ext cx="1441450" cy="1149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69" name="Rectangle 2"/>
          <p:cNvSpPr>
            <a:spLocks noGrp="1" noChangeArrowheads="1"/>
          </p:cNvSpPr>
          <p:nvPr>
            <p:ph type="title" idx="4294967295"/>
          </p:nvPr>
        </p:nvSpPr>
        <p:spPr>
          <a:xfrm>
            <a:off x="457200" y="457200"/>
            <a:ext cx="8229600" cy="762000"/>
          </a:xfrm>
        </p:spPr>
        <p:txBody>
          <a:bodyPr/>
          <a:lstStyle/>
          <a:p>
            <a:pPr eaLnBrk="1" hangingPunct="1"/>
            <a:r>
              <a:rPr lang="en-GB" altLang="ja-JP" smtClean="0">
                <a:cs typeface="ＭＳ Ｐゴシック"/>
              </a:rPr>
              <a:t>What we do</a:t>
            </a:r>
          </a:p>
        </p:txBody>
      </p:sp>
      <p:sp>
        <p:nvSpPr>
          <p:cNvPr id="32770" name="Rectangle 3"/>
          <p:cNvSpPr>
            <a:spLocks noGrp="1" noChangeArrowheads="1"/>
          </p:cNvSpPr>
          <p:nvPr>
            <p:ph type="body" idx="4294967295"/>
          </p:nvPr>
        </p:nvSpPr>
        <p:spPr>
          <a:xfrm>
            <a:off x="762000" y="1676400"/>
            <a:ext cx="7772400" cy="4648200"/>
          </a:xfrm>
        </p:spPr>
        <p:txBody>
          <a:bodyPr/>
          <a:lstStyle/>
          <a:p>
            <a:pPr eaLnBrk="1" hangingPunct="1">
              <a:buFont typeface="Arial" charset="0"/>
              <a:buNone/>
            </a:pPr>
            <a:r>
              <a:rPr lang="en-GB" altLang="ja-JP" b="1" i="1" smtClean="0">
                <a:cs typeface="ＭＳ Ｐゴシック"/>
              </a:rPr>
              <a:t>The Facilitator</a:t>
            </a:r>
            <a:endParaRPr lang="en-GB" altLang="ja-JP" smtClean="0">
              <a:cs typeface="ＭＳ Ｐゴシック"/>
            </a:endParaRPr>
          </a:p>
          <a:p>
            <a:pPr eaLnBrk="1" hangingPunct="1">
              <a:buFont typeface="Arial" charset="0"/>
              <a:buNone/>
            </a:pPr>
            <a:endParaRPr lang="en-GB" altLang="ja-JP" sz="2400" smtClean="0">
              <a:cs typeface="ＭＳ Ｐゴシック"/>
            </a:endParaRPr>
          </a:p>
          <a:p>
            <a:pPr eaLnBrk="1" hangingPunct="1"/>
            <a:r>
              <a:rPr lang="en-GB" altLang="ja-JP" smtClean="0">
                <a:cs typeface="ＭＳ Ｐゴシック"/>
              </a:rPr>
              <a:t>Helps with pre-workshop arrangements</a:t>
            </a:r>
          </a:p>
          <a:p>
            <a:pPr eaLnBrk="1" hangingPunct="1"/>
            <a:r>
              <a:rPr lang="en-GB" altLang="ja-JP" smtClean="0">
                <a:cs typeface="ＭＳ Ｐゴシック"/>
              </a:rPr>
              <a:t>Facilitates sessions</a:t>
            </a:r>
          </a:p>
          <a:p>
            <a:pPr eaLnBrk="1" hangingPunct="1"/>
            <a:r>
              <a:rPr lang="en-GB" altLang="ja-JP" smtClean="0">
                <a:cs typeface="ＭＳ Ｐゴシック"/>
              </a:rPr>
              <a:t>Ensures interactive, participatory retreat</a:t>
            </a:r>
          </a:p>
          <a:p>
            <a:pPr eaLnBrk="1" hangingPunct="1"/>
            <a:r>
              <a:rPr lang="en-GB" altLang="ja-JP" smtClean="0">
                <a:cs typeface="ＭＳ Ｐゴシック"/>
              </a:rPr>
              <a:t>Manages time </a:t>
            </a:r>
          </a:p>
          <a:p>
            <a:pPr eaLnBrk="1" hangingPunct="1"/>
            <a:r>
              <a:rPr lang="en-GB" altLang="ja-JP" smtClean="0">
                <a:cs typeface="ＭＳ Ｐゴシック"/>
              </a:rPr>
              <a:t>Wears a UN hat</a:t>
            </a:r>
          </a:p>
          <a:p>
            <a:pPr eaLnBrk="1" hangingPunct="1"/>
            <a:endParaRPr lang="en-GB" altLang="ja-JP" smtClean="0">
              <a:cs typeface="ＭＳ Ｐゴシック"/>
            </a:endParaRPr>
          </a:p>
          <a:p>
            <a:pPr eaLnBrk="1" hangingPunct="1"/>
            <a:endParaRPr lang="en-GB" altLang="ja-JP" smtClean="0">
              <a:cs typeface="ＭＳ Ｐゴシック"/>
            </a:endParaRPr>
          </a:p>
        </p:txBody>
      </p:sp>
      <p:pic>
        <p:nvPicPr>
          <p:cNvPr id="32771" name="Picture 4"/>
          <p:cNvPicPr>
            <a:picLocks noChangeAspect="1" noChangeArrowheads="1"/>
          </p:cNvPicPr>
          <p:nvPr/>
        </p:nvPicPr>
        <p:blipFill>
          <a:blip r:embed="rId3"/>
          <a:srcRect/>
          <a:stretch>
            <a:fillRect/>
          </a:stretch>
        </p:blipFill>
        <p:spPr bwMode="auto">
          <a:xfrm>
            <a:off x="7327900" y="4665663"/>
            <a:ext cx="1816100" cy="21923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idx="4294967295"/>
          </p:nvPr>
        </p:nvSpPr>
        <p:spPr/>
        <p:txBody>
          <a:bodyPr/>
          <a:lstStyle/>
          <a:p>
            <a:pPr eaLnBrk="1" hangingPunct="1"/>
            <a:r>
              <a:rPr lang="en-GB" altLang="ja-JP" smtClean="0">
                <a:cs typeface="ＭＳ Ｐゴシック"/>
              </a:rPr>
              <a:t>Ground Rules</a:t>
            </a:r>
          </a:p>
        </p:txBody>
      </p:sp>
      <p:sp>
        <p:nvSpPr>
          <p:cNvPr id="34818" name="Rectangle 3"/>
          <p:cNvSpPr>
            <a:spLocks noGrp="1" noChangeArrowheads="1"/>
          </p:cNvSpPr>
          <p:nvPr>
            <p:ph type="body" idx="4294967295"/>
          </p:nvPr>
        </p:nvSpPr>
        <p:spPr/>
        <p:txBody>
          <a:bodyPr/>
          <a:lstStyle/>
          <a:p>
            <a:pPr eaLnBrk="1" hangingPunct="1"/>
            <a:r>
              <a:rPr lang="en-GB" altLang="ja-JP" smtClean="0">
                <a:cs typeface="ＭＳ Ｐゴシック"/>
              </a:rPr>
              <a:t>What are some ground rules to guide our work together during this workshop?</a:t>
            </a:r>
          </a:p>
        </p:txBody>
      </p:sp>
      <p:pic>
        <p:nvPicPr>
          <p:cNvPr id="34819" name="Picture 4"/>
          <p:cNvPicPr>
            <a:picLocks noChangeAspect="1" noChangeArrowheads="1"/>
          </p:cNvPicPr>
          <p:nvPr/>
        </p:nvPicPr>
        <p:blipFill>
          <a:blip r:embed="rId3"/>
          <a:srcRect/>
          <a:stretch>
            <a:fillRect/>
          </a:stretch>
        </p:blipFill>
        <p:spPr bwMode="auto">
          <a:xfrm>
            <a:off x="5791200" y="3276600"/>
            <a:ext cx="2287588" cy="27098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3563</Words>
  <Application>Microsoft Office PowerPoint</Application>
  <PresentationFormat>On-screen Show (4:3)</PresentationFormat>
  <Paragraphs>274</Paragraphs>
  <Slides>20</Slides>
  <Notes>20</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Office Theme</vt:lpstr>
      <vt:lpstr>Clip</vt:lpstr>
      <vt:lpstr>The Human Rights Based Approach &amp;  Results Based Management (HRBA-RBM)  In-country Workshop   Welcome!</vt:lpstr>
      <vt:lpstr>Introductions</vt:lpstr>
      <vt:lpstr>Learning Needs Assessment Self-assessed level of knowledge on scale of 1 (low) to 5 (high) Example only - Copy and paste from LNA results</vt:lpstr>
      <vt:lpstr>Objectives</vt:lpstr>
      <vt:lpstr>Our schedule</vt:lpstr>
      <vt:lpstr>  Our Roles: Resource Persons &amp; Facilitators</vt:lpstr>
      <vt:lpstr>What we do</vt:lpstr>
      <vt:lpstr>What we do</vt:lpstr>
      <vt:lpstr>Ground Rules</vt:lpstr>
      <vt:lpstr>During the workshop…</vt:lpstr>
      <vt:lpstr>Who works on human rights?</vt:lpstr>
      <vt:lpstr>What are HRBA &amp; RBM?</vt:lpstr>
      <vt:lpstr>What is a HRBA?</vt:lpstr>
      <vt:lpstr>What are human rights?</vt:lpstr>
      <vt:lpstr>HRBA and Problem  Assessment &amp; Analysis</vt:lpstr>
      <vt:lpstr>What is RBM?</vt:lpstr>
      <vt:lpstr>HRBARBM</vt:lpstr>
      <vt:lpstr>HRBA-RBM and the UNDAF</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12</cp:revision>
  <dcterms:created xsi:type="dcterms:W3CDTF">2011-03-08T14:42:32Z</dcterms:created>
  <dcterms:modified xsi:type="dcterms:W3CDTF">2011-04-29T14:04:43Z</dcterms:modified>
</cp:coreProperties>
</file>